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notesMasterIdLst>
    <p:notesMasterId r:id="rId20"/>
  </p:notesMasterIdLst>
  <p:sldIdLst>
    <p:sldId id="8102" r:id="rId3"/>
    <p:sldId id="4775" r:id="rId4"/>
    <p:sldId id="8100" r:id="rId5"/>
    <p:sldId id="8101" r:id="rId6"/>
    <p:sldId id="8253" r:id="rId7"/>
    <p:sldId id="8257" r:id="rId8"/>
    <p:sldId id="259" r:id="rId9"/>
    <p:sldId id="8254" r:id="rId10"/>
    <p:sldId id="8255" r:id="rId11"/>
    <p:sldId id="7256" r:id="rId12"/>
    <p:sldId id="8104" r:id="rId13"/>
    <p:sldId id="7267" r:id="rId14"/>
    <p:sldId id="8037" r:id="rId15"/>
    <p:sldId id="7511" r:id="rId16"/>
    <p:sldId id="8251" r:id="rId17"/>
    <p:sldId id="8250" r:id="rId18"/>
    <p:sldId id="291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7" userDrawn="1">
          <p15:clr>
            <a:srgbClr val="A4A3A4"/>
          </p15:clr>
        </p15:guide>
        <p15:guide id="3" pos="6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showGuides="1">
      <p:cViewPr varScale="1">
        <p:scale>
          <a:sx n="63" d="100"/>
          <a:sy n="63" d="100"/>
        </p:scale>
        <p:origin x="1352" y="44"/>
      </p:cViewPr>
      <p:guideLst>
        <p:guide orient="horz" pos="2160"/>
        <p:guide pos="317"/>
        <p:guide pos="6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hade val="41000"/>
                </a:schemeClr>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1">
                  <a:shade val="53000"/>
                </a:schemeClr>
              </a:solidFill>
              <a:ln w="19050">
                <a:solidFill>
                  <a:schemeClr val="lt1"/>
                </a:solidFill>
              </a:ln>
              <a:effectLst/>
            </c:spPr>
            <c:extLst>
              <c:ext xmlns:c16="http://schemas.microsoft.com/office/drawing/2014/chart" uri="{C3380CC4-5D6E-409C-BE32-E72D297353CC}">
                <c16:uniqueId val="{00000003-C9FC-4E35-8A76-6A697F9E6E48}"/>
              </c:ext>
            </c:extLst>
          </c:dPt>
          <c:dPt>
            <c:idx val="2"/>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1">
                  <a:shade val="88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tint val="89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tint val="54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1">
                  <a:tint val="42000"/>
                </a:schemeClr>
              </a:solidFill>
              <a:ln w="19050">
                <a:solidFill>
                  <a:schemeClr val="lt1"/>
                </a:solidFill>
              </a:ln>
              <a:effectLst/>
            </c:spPr>
            <c:extLst>
              <c:ext xmlns:c16="http://schemas.microsoft.com/office/drawing/2014/chart" uri="{C3380CC4-5D6E-409C-BE32-E72D297353CC}">
                <c16:uniqueId val="{00000015-C9FC-4E35-8A76-6A697F9E6E48}"/>
              </c:ext>
            </c:extLst>
          </c:dPt>
          <c:dLbls>
            <c:dLbl>
              <c:idx val="0"/>
              <c:layout>
                <c:manualLayout>
                  <c:x val="0.11786173696109768"/>
                  <c:y val="0.1128018861098486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Tires</c:v>
                </c:pt>
                <c:pt idx="1">
                  <c:v>Oil and Fluids</c:v>
                </c:pt>
                <c:pt idx="2">
                  <c:v>Collision Body Parts</c:v>
                </c:pt>
                <c:pt idx="3">
                  <c:v>Brake Parts</c:v>
                </c:pt>
                <c:pt idx="4">
                  <c:v>Batteries</c:v>
                </c:pt>
                <c:pt idx="5">
                  <c:v>Filters</c:v>
                </c:pt>
                <c:pt idx="6">
                  <c:v>Lighting </c:v>
                </c:pt>
                <c:pt idx="7">
                  <c:v>Starters/ Alternators</c:v>
                </c:pt>
                <c:pt idx="8">
                  <c:v>Exhaust Components</c:v>
                </c:pt>
                <c:pt idx="9">
                  <c:v>Spark Plugs</c:v>
                </c:pt>
                <c:pt idx="10">
                  <c:v>Others*</c:v>
                </c:pt>
              </c:strCache>
            </c:strRef>
          </c:cat>
          <c:val>
            <c:numRef>
              <c:f>Sheet1!$B$2:$B$12</c:f>
              <c:numCache>
                <c:formatCode>0.00%</c:formatCode>
                <c:ptCount val="11"/>
                <c:pt idx="0">
                  <c:v>0.18965517241379309</c:v>
                </c:pt>
                <c:pt idx="1">
                  <c:v>0.14106583072100315</c:v>
                </c:pt>
                <c:pt idx="2">
                  <c:v>8.9341692789968646E-2</c:v>
                </c:pt>
                <c:pt idx="3">
                  <c:v>3.4482758620689655E-2</c:v>
                </c:pt>
                <c:pt idx="4">
                  <c:v>2.8213166144200625E-2</c:v>
                </c:pt>
                <c:pt idx="5">
                  <c:v>1.5673981191222573E-2</c:v>
                </c:pt>
                <c:pt idx="6">
                  <c:v>1.3322884012539187E-2</c:v>
                </c:pt>
                <c:pt idx="7">
                  <c:v>1.0971786833855801E-2</c:v>
                </c:pt>
                <c:pt idx="8">
                  <c:v>9.4043887147335428E-3</c:v>
                </c:pt>
                <c:pt idx="9">
                  <c:v>6.2695924764890288E-3</c:v>
                </c:pt>
                <c:pt idx="10">
                  <c:v>0.4615987460815047</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0629544219386"/>
          <c:y val="4.5866696805413248E-2"/>
          <c:w val="0.53979314944562218"/>
          <c:h val="0.84318305953174322"/>
        </c:manualLayout>
      </c:layout>
      <c:pieChart>
        <c:varyColors val="1"/>
        <c:ser>
          <c:idx val="0"/>
          <c:order val="0"/>
          <c:tx>
            <c:strRef>
              <c:f>Sheet1!$B$1</c:f>
              <c:strCache>
                <c:ptCount val="1"/>
                <c:pt idx="0">
                  <c:v>FY 2022</c:v>
                </c:pt>
              </c:strCache>
            </c:strRef>
          </c:tx>
          <c:spPr>
            <a:effectLst/>
          </c:spPr>
          <c:dPt>
            <c:idx val="0"/>
            <c:bubble3D val="0"/>
            <c:spPr>
              <a:solidFill>
                <a:schemeClr val="accent1"/>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CE68-4F03-8DE5-3E89E48D219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6C7B-43CF-8FF2-39F84A1333F5}"/>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1-04A0-4F1E-893D-D84AC3F795B3}"/>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2-04A0-4F1E-893D-D84AC3F795B3}"/>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3-04A0-4F1E-893D-D84AC3F795B3}"/>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4-04A0-4F1E-893D-D84AC3F795B3}"/>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6-04A0-4F1E-893D-D84AC3F795B3}"/>
              </c:ext>
            </c:extLst>
          </c:dPt>
          <c:dPt>
            <c:idx val="7"/>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05-04A0-4F1E-893D-D84AC3F795B3}"/>
              </c:ext>
            </c:extLst>
          </c:dPt>
          <c:dPt>
            <c:idx val="8"/>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0-04A0-4F1E-893D-D84AC3F795B3}"/>
              </c:ext>
            </c:extLst>
          </c:dPt>
          <c:dPt>
            <c:idx val="9"/>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07-04A0-4F1E-893D-D84AC3F795B3}"/>
              </c:ext>
            </c:extLst>
          </c:dPt>
          <c:dPt>
            <c:idx val="1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15-6C7B-43CF-8FF2-39F84A1333F5}"/>
              </c:ext>
            </c:extLst>
          </c:dPt>
          <c:dLbls>
            <c:dLbl>
              <c:idx val="0"/>
              <c:layout>
                <c:manualLayout>
                  <c:x val="-2.8042271324995267E-2"/>
                  <c:y val="6.277114562152760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420339512092185"/>
                      <c:h val="0.15762005773547033"/>
                    </c:manualLayout>
                  </c15:layout>
                </c:ext>
                <c:ext xmlns:c16="http://schemas.microsoft.com/office/drawing/2014/chart" uri="{C3380CC4-5D6E-409C-BE32-E72D297353CC}">
                  <c16:uniqueId val="{00000001-CE68-4F03-8DE5-3E89E48D2192}"/>
                </c:ext>
              </c:extLst>
            </c:dLbl>
            <c:dLbl>
              <c:idx val="2"/>
              <c:layout>
                <c:manualLayout>
                  <c:x val="0.13083451202263083"/>
                  <c:y val="-0.1623245095061548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A0-4F1E-893D-D84AC3F795B3}"/>
                </c:ext>
              </c:extLst>
            </c:dLbl>
            <c:dLbl>
              <c:idx val="3"/>
              <c:layout>
                <c:manualLayout>
                  <c:x val="0.22984441301272984"/>
                  <c:y val="-9.35429376815129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4A0-4F1E-893D-D84AC3F795B3}"/>
                </c:ext>
              </c:extLst>
            </c:dLbl>
            <c:dLbl>
              <c:idx val="4"/>
              <c:layout>
                <c:manualLayout>
                  <c:x val="0.25459688826025462"/>
                  <c:y val="-2.201010298388550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A0-4F1E-893D-D84AC3F795B3}"/>
                </c:ext>
              </c:extLst>
            </c:dLbl>
            <c:dLbl>
              <c:idx val="5"/>
              <c:layout>
                <c:manualLayout>
                  <c:x val="0.19094766619519093"/>
                  <c:y val="1.375631436492837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04A0-4F1E-893D-D84AC3F795B3}"/>
                </c:ext>
              </c:extLst>
            </c:dLbl>
            <c:dLbl>
              <c:idx val="6"/>
              <c:layout>
                <c:manualLayout>
                  <c:x val="0.11315417256011309"/>
                  <c:y val="1.925884011089972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04A0-4F1E-893D-D84AC3F795B3}"/>
                </c:ext>
              </c:extLst>
            </c:dLbl>
            <c:dLbl>
              <c:idx val="7"/>
              <c:layout>
                <c:manualLayout>
                  <c:x val="1.2376237623762377E-2"/>
                  <c:y val="2.201010298388539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A0-4F1E-893D-D84AC3F795B3}"/>
                </c:ext>
              </c:extLst>
            </c:dLbl>
            <c:dLbl>
              <c:idx val="8"/>
              <c:layout>
                <c:manualLayout>
                  <c:x val="-0.19094766619519093"/>
                  <c:y val="2.476136585687107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4A0-4F1E-893D-D84AC3F795B3}"/>
                </c:ext>
              </c:extLst>
            </c:dLbl>
            <c:dLbl>
              <c:idx val="9"/>
              <c:layout>
                <c:manualLayout>
                  <c:x val="-0.221004243281471"/>
                  <c:y val="-7.42840975706133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4A0-4F1E-893D-D84AC3F795B3}"/>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2"/>
                <c:pt idx="0">
                  <c:v>Domestic Aftermarket</c:v>
                </c:pt>
                <c:pt idx="1">
                  <c:v>Import Aftermarket </c:v>
                </c:pt>
              </c:strCache>
            </c:strRef>
          </c:cat>
          <c:val>
            <c:numRef>
              <c:f>Sheet1!$B$2:$B$12</c:f>
              <c:numCache>
                <c:formatCode>0.00%</c:formatCode>
                <c:ptCount val="11"/>
                <c:pt idx="0">
                  <c:v>0.68690000000000007</c:v>
                </c:pt>
                <c:pt idx="1">
                  <c:v>0.31309999999999999</c:v>
                </c:pt>
              </c:numCache>
            </c:numRef>
          </c:val>
          <c:extLst>
            <c:ext xmlns:c16="http://schemas.microsoft.com/office/drawing/2014/chart" uri="{C3380CC4-5D6E-409C-BE32-E72D297353CC}">
              <c16:uniqueId val="{0000000A-CE68-4F03-8DE5-3E89E48D2192}"/>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260571649979869"/>
          <c:y val="0.18911871897719246"/>
          <c:w val="0.45210292597121537"/>
          <c:h val="0.74581003340453822"/>
        </c:manualLayout>
      </c:layout>
      <c:pieChart>
        <c:varyColors val="1"/>
        <c:ser>
          <c:idx val="0"/>
          <c:order val="0"/>
          <c:tx>
            <c:strRef>
              <c:f>Sheet1!$B$1</c:f>
              <c:strCache>
                <c:ptCount val="1"/>
                <c:pt idx="0">
                  <c:v>FY 2022</c:v>
                </c:pt>
              </c:strCache>
            </c:strRef>
          </c:tx>
          <c:spPr>
            <a:effectLst/>
          </c:spPr>
          <c:dPt>
            <c:idx val="0"/>
            <c:bubble3D val="0"/>
            <c:spPr>
              <a:solidFill>
                <a:schemeClr val="accent6"/>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D4BC-4A1E-B50C-C421E6DC616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D4BC-4A1E-B50C-C421E6DC616D}"/>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D4BC-4A1E-B50C-C421E6DC616D}"/>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D4BC-4A1E-B50C-C421E6DC616D}"/>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D4BC-4A1E-B50C-C421E6DC616D}"/>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D4BC-4A1E-B50C-C421E6DC616D}"/>
              </c:ext>
            </c:extLst>
          </c:dPt>
          <c:dPt>
            <c:idx val="6"/>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0D-D4BC-4A1E-B50C-C421E6DC616D}"/>
              </c:ext>
            </c:extLst>
          </c:dPt>
          <c:dPt>
            <c:idx val="7"/>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F-D4BC-4A1E-B50C-C421E6DC616D}"/>
              </c:ext>
            </c:extLst>
          </c:dPt>
          <c:dPt>
            <c:idx val="8"/>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1-D4BC-4A1E-B50C-C421E6DC616D}"/>
              </c:ext>
            </c:extLst>
          </c:dPt>
          <c:dPt>
            <c:idx val="9"/>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13-D4BC-4A1E-B50C-C421E6DC616D}"/>
              </c:ext>
            </c:extLst>
          </c:dPt>
          <c:dPt>
            <c:idx val="10"/>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15-D4BC-4A1E-B50C-C421E6DC616D}"/>
              </c:ext>
            </c:extLst>
          </c:dPt>
          <c:dLbls>
            <c:dLbl>
              <c:idx val="0"/>
              <c:layout>
                <c:manualLayout>
                  <c:x val="-0.24428197550809974"/>
                  <c:y val="2.845143146566591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469614874873314"/>
                      <c:h val="0.10624107314975381"/>
                    </c:manualLayout>
                  </c15:layout>
                </c:ext>
                <c:ext xmlns:c16="http://schemas.microsoft.com/office/drawing/2014/chart" uri="{C3380CC4-5D6E-409C-BE32-E72D297353CC}">
                  <c16:uniqueId val="{00000001-D4BC-4A1E-B50C-C421E6DC616D}"/>
                </c:ext>
              </c:extLst>
            </c:dLbl>
            <c:dLbl>
              <c:idx val="1"/>
              <c:layout>
                <c:manualLayout>
                  <c:x val="-0.16043649074805988"/>
                  <c:y val="-6.762271834307080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4BC-4A1E-B50C-C421E6DC616D}"/>
                </c:ext>
              </c:extLst>
            </c:dLbl>
            <c:dLbl>
              <c:idx val="2"/>
              <c:layout>
                <c:manualLayout>
                  <c:x val="4.2906792955849533E-4"/>
                  <c:y val="-0.149479838809965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4BC-4A1E-B50C-C421E6DC616D}"/>
                </c:ext>
              </c:extLst>
            </c:dLbl>
            <c:dLbl>
              <c:idx val="3"/>
              <c:layout>
                <c:manualLayout>
                  <c:x val="4.498377647113893E-2"/>
                  <c:y val="-6.72404909723233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4BC-4A1E-B50C-C421E6DC616D}"/>
                </c:ext>
              </c:extLst>
            </c:dLbl>
            <c:dLbl>
              <c:idx val="4"/>
              <c:layout>
                <c:manualLayout>
                  <c:x val="0.10325607578892669"/>
                  <c:y val="-0.1272430544960501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4BC-4A1E-B50C-C421E6DC616D}"/>
                </c:ext>
              </c:extLst>
            </c:dLbl>
            <c:dLbl>
              <c:idx val="5"/>
              <c:layout>
                <c:manualLayout>
                  <c:x val="0.14823679153771485"/>
                  <c:y val="-7.278704504645065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4BC-4A1E-B50C-C421E6DC616D}"/>
                </c:ext>
              </c:extLst>
            </c:dLbl>
            <c:dLbl>
              <c:idx val="6"/>
              <c:layout>
                <c:manualLayout>
                  <c:x val="0.10608203677510596"/>
                  <c:y val="-1.413752138347897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D4BC-4A1E-B50C-C421E6DC616D}"/>
                </c:ext>
              </c:extLst>
            </c:dLbl>
            <c:dLbl>
              <c:idx val="7"/>
              <c:layout>
                <c:manualLayout>
                  <c:x val="7.4257425742574254E-2"/>
                  <c:y val="3.742374313083862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D4BC-4A1E-B50C-C421E6DC616D}"/>
                </c:ext>
              </c:extLst>
            </c:dLbl>
            <c:dLbl>
              <c:idx val="8"/>
              <c:layout>
                <c:manualLayout>
                  <c:x val="9.3705799151343583E-2"/>
                  <c:y val="9.155416045584105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D4BC-4A1E-B50C-C421E6DC616D}"/>
                </c:ext>
              </c:extLst>
            </c:dLbl>
            <c:dLbl>
              <c:idx val="9"/>
              <c:layout>
                <c:manualLayout>
                  <c:x val="5.3041018387553042E-3"/>
                  <c:y val="0.1517835090771945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D4BC-4A1E-B50C-C421E6DC616D}"/>
                </c:ext>
              </c:extLst>
            </c:dLbl>
            <c:dLbl>
              <c:idx val="10"/>
              <c:layout>
                <c:manualLayout>
                  <c:x val="-3.1824611032531827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D4BC-4A1E-B50C-C421E6DC616D}"/>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Tires</c:v>
                </c:pt>
                <c:pt idx="1">
                  <c:v>Steering System Hard Parts</c:v>
                </c:pt>
                <c:pt idx="2">
                  <c:v>Engine Control Units</c:v>
                </c:pt>
                <c:pt idx="3">
                  <c:v>Filters</c:v>
                </c:pt>
                <c:pt idx="4">
                  <c:v>Starters / Alternators</c:v>
                </c:pt>
                <c:pt idx="5">
                  <c:v>Oil and Fluids</c:v>
                </c:pt>
                <c:pt idx="6">
                  <c:v>Lighting </c:v>
                </c:pt>
                <c:pt idx="7">
                  <c:v>Exhaust Components</c:v>
                </c:pt>
                <c:pt idx="8">
                  <c:v>Batteries</c:v>
                </c:pt>
                <c:pt idx="9">
                  <c:v>Spark Plugs</c:v>
                </c:pt>
                <c:pt idx="10">
                  <c:v>Others*</c:v>
                </c:pt>
              </c:strCache>
            </c:strRef>
          </c:cat>
          <c:val>
            <c:numRef>
              <c:f>Sheet1!$B$2:$B$12</c:f>
              <c:numCache>
                <c:formatCode>0.00%</c:formatCode>
                <c:ptCount val="11"/>
                <c:pt idx="0">
                  <c:v>4.6821860202907059E-2</c:v>
                </c:pt>
                <c:pt idx="1">
                  <c:v>3.2351400000000002E-2</c:v>
                </c:pt>
                <c:pt idx="2">
                  <c:v>2.3526399999999999E-2</c:v>
                </c:pt>
                <c:pt idx="3">
                  <c:v>2.1654199999999998E-2</c:v>
                </c:pt>
                <c:pt idx="4">
                  <c:v>2.1023400000000001E-2</c:v>
                </c:pt>
                <c:pt idx="5">
                  <c:v>1.8234E-2</c:v>
                </c:pt>
                <c:pt idx="6">
                  <c:v>1.53264E-2</c:v>
                </c:pt>
                <c:pt idx="7">
                  <c:v>1.4578000000000001E-2</c:v>
                </c:pt>
                <c:pt idx="8">
                  <c:v>1.285467E-2</c:v>
                </c:pt>
                <c:pt idx="9">
                  <c:v>7.2139999999999999E-3</c:v>
                </c:pt>
                <c:pt idx="10">
                  <c:v>0.78641566979709299</c:v>
                </c:pt>
              </c:numCache>
            </c:numRef>
          </c:val>
          <c:extLst>
            <c:ext xmlns:c16="http://schemas.microsoft.com/office/drawing/2014/chart" uri="{C3380CC4-5D6E-409C-BE32-E72D297353CC}">
              <c16:uniqueId val="{00000016-D4BC-4A1E-B50C-C421E6DC616D}"/>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91546330210904"/>
          <c:y val="6.0528385042184246E-2"/>
          <c:w val="0.45210292597121537"/>
          <c:h val="0.74581003340453822"/>
        </c:manualLayout>
      </c:layout>
      <c:pieChart>
        <c:varyColors val="1"/>
        <c:ser>
          <c:idx val="0"/>
          <c:order val="0"/>
          <c:tx>
            <c:strRef>
              <c:f>Sheet1!$B$1</c:f>
              <c:strCache>
                <c:ptCount val="1"/>
                <c:pt idx="0">
                  <c:v>FY 2022</c:v>
                </c:pt>
              </c:strCache>
            </c:strRef>
          </c:tx>
          <c:spPr>
            <a:effectLst/>
          </c:spPr>
          <c:dPt>
            <c:idx val="0"/>
            <c:bubble3D val="0"/>
            <c:spPr>
              <a:solidFill>
                <a:schemeClr val="accent6"/>
              </a:solidFill>
              <a:ln w="19050">
                <a:solidFill>
                  <a:schemeClr val="lt1"/>
                </a:solidFill>
              </a:ln>
              <a:effectLst>
                <a:innerShdw blurRad="63500" dist="50800">
                  <a:prstClr val="black">
                    <a:alpha val="50000"/>
                  </a:prstClr>
                </a:innerShdw>
              </a:effectLst>
            </c:spPr>
            <c:extLst>
              <c:ext xmlns:c16="http://schemas.microsoft.com/office/drawing/2014/chart" uri="{C3380CC4-5D6E-409C-BE32-E72D297353CC}">
                <c16:uniqueId val="{00000001-D4BC-4A1E-B50C-C421E6DC616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D4BC-4A1E-B50C-C421E6DC616D}"/>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D4BC-4A1E-B50C-C421E6DC616D}"/>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D4BC-4A1E-B50C-C421E6DC616D}"/>
              </c:ext>
            </c:extLst>
          </c:dPt>
          <c:dPt>
            <c:idx val="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9-D4BC-4A1E-B50C-C421E6DC616D}"/>
              </c:ext>
            </c:extLst>
          </c:dPt>
          <c:dPt>
            <c:idx val="5"/>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B-D4BC-4A1E-B50C-C421E6DC616D}"/>
              </c:ext>
            </c:extLst>
          </c:dPt>
          <c:dPt>
            <c:idx val="6"/>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0D-D4BC-4A1E-B50C-C421E6DC616D}"/>
              </c:ext>
            </c:extLst>
          </c:dPt>
          <c:dPt>
            <c:idx val="7"/>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0F-D4BC-4A1E-B50C-C421E6DC616D}"/>
              </c:ext>
            </c:extLst>
          </c:dPt>
          <c:dPt>
            <c:idx val="8"/>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1-D4BC-4A1E-B50C-C421E6DC616D}"/>
              </c:ext>
            </c:extLst>
          </c:dPt>
          <c:dPt>
            <c:idx val="9"/>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13-D4BC-4A1E-B50C-C421E6DC616D}"/>
              </c:ext>
            </c:extLst>
          </c:dPt>
          <c:dPt>
            <c:idx val="10"/>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15-D4BC-4A1E-B50C-C421E6DC616D}"/>
              </c:ext>
            </c:extLst>
          </c:dPt>
          <c:dLbls>
            <c:dLbl>
              <c:idx val="0"/>
              <c:layout>
                <c:manualLayout>
                  <c:x val="4.2212972542939847E-2"/>
                  <c:y val="2.9225090960219129E-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0952998980779456"/>
                      <c:h val="0.10624102968049612"/>
                    </c:manualLayout>
                  </c15:layout>
                </c:ext>
                <c:ext xmlns:c16="http://schemas.microsoft.com/office/drawing/2014/chart" uri="{C3380CC4-5D6E-409C-BE32-E72D297353CC}">
                  <c16:uniqueId val="{00000001-D4BC-4A1E-B50C-C421E6DC616D}"/>
                </c:ext>
              </c:extLst>
            </c:dLbl>
            <c:dLbl>
              <c:idx val="1"/>
              <c:layout>
                <c:manualLayout>
                  <c:x val="6.9911206177399238E-2"/>
                  <c:y val="-0.100542597180906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4BC-4A1E-B50C-C421E6DC616D}"/>
                </c:ext>
              </c:extLst>
            </c:dLbl>
            <c:dLbl>
              <c:idx val="2"/>
              <c:layout>
                <c:manualLayout>
                  <c:x val="4.361926110308207E-2"/>
                  <c:y val="-5.88821149577007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4BC-4A1E-B50C-C421E6DC616D}"/>
                </c:ext>
              </c:extLst>
            </c:dLbl>
            <c:dLbl>
              <c:idx val="3"/>
              <c:layout>
                <c:manualLayout>
                  <c:x val="8.5294623433094366E-2"/>
                  <c:y val="-0.1023106001245864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4BC-4A1E-B50C-C421E6DC616D}"/>
                </c:ext>
              </c:extLst>
            </c:dLbl>
            <c:dLbl>
              <c:idx val="4"/>
              <c:layout>
                <c:manualLayout>
                  <c:x val="8.5979998519517264E-2"/>
                  <c:y val="-5.710283619152421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D4BC-4A1E-B50C-C421E6DC616D}"/>
                </c:ext>
              </c:extLst>
            </c:dLbl>
            <c:dLbl>
              <c:idx val="5"/>
              <c:layout>
                <c:manualLayout>
                  <c:x val="7.0494443825372302E-2"/>
                  <c:y val="2.36557551222723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D4BC-4A1E-B50C-C421E6DC616D}"/>
                </c:ext>
              </c:extLst>
            </c:dLbl>
            <c:dLbl>
              <c:idx val="6"/>
              <c:layout>
                <c:manualLayout>
                  <c:x val="2.2580989264006181E-2"/>
                  <c:y val="5.015761989018280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D4BC-4A1E-B50C-C421E6DC616D}"/>
                </c:ext>
              </c:extLst>
            </c:dLbl>
            <c:dLbl>
              <c:idx val="7"/>
              <c:layout>
                <c:manualLayout>
                  <c:x val="-3.3718051018160625E-2"/>
                  <c:y val="3.74237645092795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D4BC-4A1E-B50C-C421E6DC616D}"/>
                </c:ext>
              </c:extLst>
            </c:dLbl>
            <c:dLbl>
              <c:idx val="8"/>
              <c:layout>
                <c:manualLayout>
                  <c:x val="-0.1006500407472833"/>
                  <c:y val="2.1413937514914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D4BC-4A1E-B50C-C421E6DC616D}"/>
                </c:ext>
              </c:extLst>
            </c:dLbl>
            <c:dLbl>
              <c:idx val="9"/>
              <c:layout>
                <c:manualLayout>
                  <c:x val="-0.13002515346971991"/>
                  <c:y val="-7.909460207967587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D4BC-4A1E-B50C-C421E6DC616D}"/>
                </c:ext>
              </c:extLst>
            </c:dLbl>
            <c:dLbl>
              <c:idx val="10"/>
              <c:layout>
                <c:manualLayout>
                  <c:x val="-3.1824611032531827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D4BC-4A1E-B50C-C421E6DC616D}"/>
                </c:ext>
              </c:extLst>
            </c:dLbl>
            <c:numFmt formatCode="0.0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0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Sheet1!$A$2:$A$12</c:f>
              <c:strCache>
                <c:ptCount val="11"/>
                <c:pt idx="0">
                  <c:v>China</c:v>
                </c:pt>
                <c:pt idx="1">
                  <c:v>South Korea</c:v>
                </c:pt>
                <c:pt idx="2">
                  <c:v>Japan</c:v>
                </c:pt>
                <c:pt idx="3">
                  <c:v>Germany</c:v>
                </c:pt>
                <c:pt idx="4">
                  <c:v>Singapore</c:v>
                </c:pt>
                <c:pt idx="5">
                  <c:v>USA</c:v>
                </c:pt>
                <c:pt idx="6">
                  <c:v>Thailand</c:v>
                </c:pt>
                <c:pt idx="7">
                  <c:v>France</c:v>
                </c:pt>
                <c:pt idx="8">
                  <c:v>United Kingdom</c:v>
                </c:pt>
                <c:pt idx="9">
                  <c:v>Vietnam</c:v>
                </c:pt>
                <c:pt idx="10">
                  <c:v>Others*</c:v>
                </c:pt>
              </c:strCache>
            </c:strRef>
          </c:cat>
          <c:val>
            <c:numRef>
              <c:f>Sheet1!$B$2:$B$12</c:f>
              <c:numCache>
                <c:formatCode>0.00%</c:formatCode>
                <c:ptCount val="11"/>
                <c:pt idx="0">
                  <c:v>0.15159714499999999</c:v>
                </c:pt>
                <c:pt idx="1">
                  <c:v>9.9125745000000001E-2</c:v>
                </c:pt>
                <c:pt idx="2">
                  <c:v>8.8225745000000008E-2</c:v>
                </c:pt>
                <c:pt idx="3">
                  <c:v>7.1126745000000005E-2</c:v>
                </c:pt>
                <c:pt idx="4">
                  <c:v>5.6089744999999996E-2</c:v>
                </c:pt>
                <c:pt idx="5">
                  <c:v>4.9572649379245E-2</c:v>
                </c:pt>
                <c:pt idx="6">
                  <c:v>4.4527150074499998E-2</c:v>
                </c:pt>
                <c:pt idx="7">
                  <c:v>1.4893217E-2</c:v>
                </c:pt>
                <c:pt idx="8">
                  <c:v>1.2489317E-2</c:v>
                </c:pt>
                <c:pt idx="9">
                  <c:v>1.2060616999999999E-2</c:v>
                </c:pt>
                <c:pt idx="10">
                  <c:v>0.40029192454625495</c:v>
                </c:pt>
              </c:numCache>
            </c:numRef>
          </c:val>
          <c:extLst>
            <c:ext xmlns:c16="http://schemas.microsoft.com/office/drawing/2014/chart" uri="{C3380CC4-5D6E-409C-BE32-E72D297353CC}">
              <c16:uniqueId val="{00000016-D4BC-4A1E-B50C-C421E6DC616D}"/>
            </c:ext>
          </c:extLst>
        </c:ser>
        <c:dLbls>
          <c:dLblPos val="bestFit"/>
          <c:showLegendKey val="0"/>
          <c:showVal val="1"/>
          <c:showCatName val="0"/>
          <c:showSerName val="0"/>
          <c:showPercent val="0"/>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235430156237739"/>
          <c:y val="2.9506449453506285E-2"/>
          <c:w val="0.72295937808961963"/>
          <c:h val="0.78662771195780812"/>
        </c:manualLayout>
      </c:layout>
      <c:lineChart>
        <c:grouping val="standard"/>
        <c:varyColors val="0"/>
        <c:ser>
          <c:idx val="0"/>
          <c:order val="0"/>
          <c:tx>
            <c:strRef>
              <c:f>Sheet1!$B$1</c:f>
              <c:strCache>
                <c:ptCount val="1"/>
                <c:pt idx="0">
                  <c:v>India Automotive Aftermarket</c:v>
                </c:pt>
              </c:strCache>
            </c:strRef>
          </c:tx>
          <c:spPr>
            <a:ln w="28575" cap="rnd">
              <a:solidFill>
                <a:srgbClr val="7030A0"/>
              </a:solidFill>
              <a:round/>
            </a:ln>
            <a:effectLst/>
          </c:spPr>
          <c:marker>
            <c:symbol val="circle"/>
            <c:size val="5"/>
            <c:spPr>
              <a:solidFill>
                <a:srgbClr val="7030A0"/>
              </a:solidFill>
              <a:ln w="9525">
                <a:solidFill>
                  <a:srgbClr val="7030A0"/>
                </a:solidFill>
              </a:ln>
              <a:effectLst/>
            </c:spPr>
          </c:marker>
          <c:cat>
            <c:strRef>
              <c:f>Sheet1!$A$2:$A$8</c:f>
              <c:strCache>
                <c:ptCount val="7"/>
                <c:pt idx="0">
                  <c:v>FY 2022</c:v>
                </c:pt>
                <c:pt idx="1">
                  <c:v>FY 2023E</c:v>
                </c:pt>
                <c:pt idx="2">
                  <c:v>FY 2024F</c:v>
                </c:pt>
                <c:pt idx="3">
                  <c:v>FY 2025F</c:v>
                </c:pt>
                <c:pt idx="4">
                  <c:v>FY 2026F</c:v>
                </c:pt>
                <c:pt idx="5">
                  <c:v>FY 2027F</c:v>
                </c:pt>
                <c:pt idx="6">
                  <c:v>FY 2028F</c:v>
                </c:pt>
              </c:strCache>
            </c:strRef>
          </c:cat>
          <c:val>
            <c:numRef>
              <c:f>Sheet1!$B$2:$B$8</c:f>
              <c:numCache>
                <c:formatCode>0.00</c:formatCode>
                <c:ptCount val="7"/>
                <c:pt idx="0">
                  <c:v>13.41</c:v>
                </c:pt>
                <c:pt idx="1">
                  <c:v>14.364972364499998</c:v>
                </c:pt>
                <c:pt idx="2">
                  <c:v>15.464567904085378</c:v>
                </c:pt>
                <c:pt idx="3">
                  <c:v>16.731727728634407</c:v>
                </c:pt>
                <c:pt idx="4">
                  <c:v>18.126248689962232</c:v>
                </c:pt>
                <c:pt idx="5">
                  <c:v>19.662926586935352</c:v>
                </c:pt>
                <c:pt idx="6">
                  <c:v>21.358488766197151</c:v>
                </c:pt>
              </c:numCache>
            </c:numRef>
          </c:val>
          <c:smooth val="0"/>
          <c:extLst>
            <c:ext xmlns:c16="http://schemas.microsoft.com/office/drawing/2014/chart" uri="{C3380CC4-5D6E-409C-BE32-E72D297353CC}">
              <c16:uniqueId val="{00000000-0CF5-457F-92F4-4DD1DFF00034}"/>
            </c:ext>
          </c:extLst>
        </c:ser>
        <c:dLbls>
          <c:showLegendKey val="0"/>
          <c:showVal val="0"/>
          <c:showCatName val="0"/>
          <c:showSerName val="0"/>
          <c:showPercent val="0"/>
          <c:showBubbleSize val="0"/>
        </c:dLbls>
        <c:marker val="1"/>
        <c:smooth val="0"/>
        <c:axId val="1089933104"/>
        <c:axId val="1089922768"/>
      </c:lineChart>
      <c:catAx>
        <c:axId val="10899331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089922768"/>
        <c:crosses val="autoZero"/>
        <c:auto val="1"/>
        <c:lblAlgn val="ctr"/>
        <c:lblOffset val="100"/>
        <c:noMultiLvlLbl val="0"/>
      </c:catAx>
      <c:valAx>
        <c:axId val="1089922768"/>
        <c:scaling>
          <c:orientation val="minMax"/>
        </c:scaling>
        <c:delete val="1"/>
        <c:axPos val="l"/>
        <c:numFmt formatCode="0.00" sourceLinked="1"/>
        <c:majorTickMark val="out"/>
        <c:minorTickMark val="none"/>
        <c:tickLblPos val="nextTo"/>
        <c:crossAx val="108993310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dTable>
      <c:spPr>
        <a:noFill/>
        <a:ln>
          <a:noFill/>
        </a:ln>
        <a:effectLst/>
      </c:spPr>
    </c:plotArea>
    <c:plotVisOnly val="1"/>
    <c:dispBlanksAs val="zero"/>
    <c:showDLblsOverMax val="0"/>
  </c:chart>
  <c:spPr>
    <a:noFill/>
    <a:ln>
      <a:noFill/>
    </a:ln>
    <a:effectLst/>
  </c:spPr>
  <c:txPr>
    <a:bodyPr/>
    <a:lstStyle/>
    <a:p>
      <a:pPr>
        <a:defRPr sz="90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4D8B8D-5833-4814-AC98-7F37080FB5F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F3E088C9-E1BE-4FC1-BD81-27D218CADF12}">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unorganized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8121767E-37F0-4FA4-8E88-7E2269299C7D}" type="par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A4255CBC-4FB7-4046-AAD2-AC76881935C1}" type="sibTrans" cxnId="{0C55F158-13D9-48F0-B33C-FBD0E9496983}">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D633FF7F-AF0E-4095-A59F-8F4050FC22B5}">
      <dgm:prSet phldrT="[Text]" custT="1"/>
      <dgm:spPr>
        <a:solidFill>
          <a:srgbClr val="355F86"/>
        </a:solidFill>
      </dgm:spPr>
      <dgm:t>
        <a:bodyPr lIns="180000" tIns="36000" rIns="108000" bIns="36000"/>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caliber of services. There is also lack in availability of parts of old vehicle models due to lack of supply chain also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gm:t>
    </dgm:pt>
    <dgm:pt modelId="{9F1D6C57-BFEB-46C3-93C1-697056E9FDAE}" type="sib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FB4556F4-373F-4AC8-85AA-282078BAE228}" type="parTrans" cxnId="{DA8A1C85-C74A-4CBB-83B7-2706B4FF0C65}">
      <dgm:prSet/>
      <dgm:spPr/>
      <dgm:t>
        <a:bodyPr/>
        <a:lstStyle/>
        <a:p>
          <a:endParaRPr lang="en-IN" sz="1000">
            <a:latin typeface="Verdana" panose="020B0604030504040204" pitchFamily="34" charset="0"/>
            <a:ea typeface="Verdana" panose="020B0604030504040204" pitchFamily="34" charset="0"/>
            <a:cs typeface="Verdana" panose="020B0604030504040204" pitchFamily="34" charset="0"/>
          </a:endParaRPr>
        </a:p>
      </dgm:t>
    </dgm:pt>
    <dgm:pt modelId="{4C1FA43B-860E-4AA6-951C-FBF85AD914FD}">
      <dgm:prSet phldrT="[Text]" custT="1"/>
      <dgm:spPr>
        <a:solidFill>
          <a:srgbClr val="355F86"/>
        </a:solidFill>
      </dgm:spPr>
      <dgm:t>
        <a:bodyPr lIns="180000" tIns="36000" rIns="108000" bIns="36000"/>
        <a:lstStyle/>
        <a:p>
          <a:pPr algn="just" rtl="0" eaLnBrk="1" latinLnBrk="0" hangingPunct="1">
            <a:lnSpc>
              <a:spcPct val="150000"/>
            </a:lnSpc>
            <a:buFontTx/>
            <a:buNone/>
          </a:pPr>
          <a:r>
            <a:rPr lang="en-US" sz="1000" dirty="0">
              <a:solidFill>
                <a:schemeClr val="bg1"/>
              </a:solidFill>
              <a:latin typeface="Verdana" panose="020B0604030504040204" pitchFamily="34" charset="0"/>
              <a:ea typeface="Verdana" panose="020B0604030504040204" pitchFamily="34" charset="0"/>
            </a:rPr>
            <a:t>The rise in pricing issues is occurring more frequently as new players (Tier 1 and Tier 2 companies) enter the market and keep component prices much lower than Tier 1 companies. As a result, Tier 1 players are finding it extremely challenging to meet their sales goals and are primarily focused on supplying OEMs. Customers in India </a:t>
          </a:r>
          <a:r>
            <a:rPr lang="en-US" sz="1000" dirty="0" err="1">
              <a:solidFill>
                <a:schemeClr val="bg1"/>
              </a:solidFill>
              <a:latin typeface="Verdana" panose="020B0604030504040204" pitchFamily="34" charset="0"/>
              <a:ea typeface="Verdana" panose="020B0604030504040204" pitchFamily="34" charset="0"/>
            </a:rPr>
            <a:t>prioritise</a:t>
          </a:r>
          <a:r>
            <a:rPr lang="en-US" sz="1000" dirty="0">
              <a:solidFill>
                <a:schemeClr val="bg1"/>
              </a:solidFill>
              <a:latin typeface="Verdana" panose="020B0604030504040204" pitchFamily="34" charset="0"/>
              <a:ea typeface="Verdana" panose="020B0604030504040204" pitchFamily="34" charset="0"/>
            </a:rPr>
            <a:t> cost above quality, thus they choose to purchase counterfeit parts over high-quality products. Owing to these reasons, the aftermarket is anticipated to face some fascinating effects of this shift in the automotive industry.</a:t>
          </a:r>
          <a:endPar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dgm:t>
    </dgm:pt>
    <dgm:pt modelId="{62DBD9C6-71CC-4A62-9543-E8E19D900809}" type="parTrans" cxnId="{EA16AEB2-8891-4E96-A0E8-BD72C793FFA6}">
      <dgm:prSet/>
      <dgm:spPr/>
      <dgm:t>
        <a:bodyPr/>
        <a:lstStyle/>
        <a:p>
          <a:endParaRPr lang="en-IN"/>
        </a:p>
      </dgm:t>
    </dgm:pt>
    <dgm:pt modelId="{B54AC524-DBFD-4AB7-8CF8-190E1B5926DA}" type="sibTrans" cxnId="{EA16AEB2-8891-4E96-A0E8-BD72C793FFA6}">
      <dgm:prSet/>
      <dgm:spPr/>
      <dgm:t>
        <a:bodyPr/>
        <a:lstStyle/>
        <a:p>
          <a:endParaRPr lang="en-IN"/>
        </a:p>
      </dgm:t>
    </dgm:pt>
    <dgm:pt modelId="{25C2A287-2898-4265-A63E-C65443AD49F1}" type="pres">
      <dgm:prSet presAssocID="{694D8B8D-5833-4814-AC98-7F37080FB5F8}" presName="Name0" presStyleCnt="0">
        <dgm:presLayoutVars>
          <dgm:chMax val="7"/>
          <dgm:chPref val="7"/>
          <dgm:dir/>
        </dgm:presLayoutVars>
      </dgm:prSet>
      <dgm:spPr/>
    </dgm:pt>
    <dgm:pt modelId="{38FFAA63-3B03-4AAC-BAC9-63EFEF9B14F1}" type="pres">
      <dgm:prSet presAssocID="{694D8B8D-5833-4814-AC98-7F37080FB5F8}" presName="Name1" presStyleCnt="0"/>
      <dgm:spPr/>
    </dgm:pt>
    <dgm:pt modelId="{32124E31-137E-4DD2-8AD9-36DDB52D0386}" type="pres">
      <dgm:prSet presAssocID="{694D8B8D-5833-4814-AC98-7F37080FB5F8}" presName="cycle" presStyleCnt="0"/>
      <dgm:spPr/>
    </dgm:pt>
    <dgm:pt modelId="{D1F8606E-FB1B-4A39-AF13-4DAF764206D6}" type="pres">
      <dgm:prSet presAssocID="{694D8B8D-5833-4814-AC98-7F37080FB5F8}" presName="srcNode" presStyleLbl="node1" presStyleIdx="0" presStyleCnt="3"/>
      <dgm:spPr/>
    </dgm:pt>
    <dgm:pt modelId="{EB346A23-871C-427C-91B4-B437DA3169D5}" type="pres">
      <dgm:prSet presAssocID="{694D8B8D-5833-4814-AC98-7F37080FB5F8}" presName="conn" presStyleLbl="parChTrans1D2" presStyleIdx="0" presStyleCnt="1"/>
      <dgm:spPr/>
    </dgm:pt>
    <dgm:pt modelId="{A139C871-F654-4EAF-A135-A475DDB43BAD}" type="pres">
      <dgm:prSet presAssocID="{694D8B8D-5833-4814-AC98-7F37080FB5F8}" presName="extraNode" presStyleLbl="node1" presStyleIdx="0" presStyleCnt="3"/>
      <dgm:spPr/>
    </dgm:pt>
    <dgm:pt modelId="{5A624F24-EF1C-477E-BA6E-4C1AE4B602FF}" type="pres">
      <dgm:prSet presAssocID="{694D8B8D-5833-4814-AC98-7F37080FB5F8}" presName="dstNode" presStyleLbl="node1" presStyleIdx="0" presStyleCnt="3"/>
      <dgm:spPr/>
    </dgm:pt>
    <dgm:pt modelId="{0047B82D-AA34-4115-8E58-AAF89EDE7879}" type="pres">
      <dgm:prSet presAssocID="{D633FF7F-AF0E-4095-A59F-8F4050FC22B5}" presName="text_1" presStyleLbl="node1" presStyleIdx="0" presStyleCnt="3" custScaleX="79812" custScaleY="166078" custLinFactNeighborX="4920" custLinFactNeighborY="-1612">
        <dgm:presLayoutVars>
          <dgm:bulletEnabled val="1"/>
        </dgm:presLayoutVars>
      </dgm:prSet>
      <dgm:spPr/>
    </dgm:pt>
    <dgm:pt modelId="{FF1720B6-0901-44DE-AA2B-1B185D103150}" type="pres">
      <dgm:prSet presAssocID="{D633FF7F-AF0E-4095-A59F-8F4050FC22B5}" presName="accent_1" presStyleCnt="0"/>
      <dgm:spPr/>
    </dgm:pt>
    <dgm:pt modelId="{F29595F1-07F7-482B-B4D9-2349B60A9706}" type="pres">
      <dgm:prSet presAssocID="{D633FF7F-AF0E-4095-A59F-8F4050FC22B5}" presName="accentRepeatNode" presStyleLbl="solidFgAcc1" presStyleIdx="0" presStyleCnt="3" custScaleX="96654" custScaleY="96654" custLinFactNeighborX="4869" custLinFactNeighborY="-3638"/>
      <dgm:spPr/>
    </dgm:pt>
    <dgm:pt modelId="{B7730416-B580-4C0B-8917-97AA6D6A0EFE}" type="pres">
      <dgm:prSet presAssocID="{F3E088C9-E1BE-4FC1-BD81-27D218CADF12}" presName="text_2" presStyleLbl="node1" presStyleIdx="1" presStyleCnt="3" custScaleX="82372" custScaleY="139469" custLinFactNeighborX="1026" custLinFactNeighborY="8134">
        <dgm:presLayoutVars>
          <dgm:bulletEnabled val="1"/>
        </dgm:presLayoutVars>
      </dgm:prSet>
      <dgm:spPr/>
    </dgm:pt>
    <dgm:pt modelId="{B2F6D539-F11B-4AA8-B9AD-719C5A51CB34}" type="pres">
      <dgm:prSet presAssocID="{F3E088C9-E1BE-4FC1-BD81-27D218CADF12}" presName="accent_2" presStyleCnt="0"/>
      <dgm:spPr/>
    </dgm:pt>
    <dgm:pt modelId="{BB34F8E7-EC83-41DE-B32F-E7D347671AF4}" type="pres">
      <dgm:prSet presAssocID="{F3E088C9-E1BE-4FC1-BD81-27D218CADF12}" presName="accentRepeatNode" presStyleLbl="solidFgAcc1" presStyleIdx="1" presStyleCnt="3" custScaleX="96654" custScaleY="96654" custLinFactNeighborX="-24698" custLinFactNeighborY="-9671"/>
      <dgm:spPr/>
    </dgm:pt>
    <dgm:pt modelId="{8C3FA2C6-F9CB-4E6F-B65F-06485960673E}" type="pres">
      <dgm:prSet presAssocID="{4C1FA43B-860E-4AA6-951C-FBF85AD914FD}" presName="text_3" presStyleLbl="node1" presStyleIdx="2" presStyleCnt="3" custScaleX="75063" custScaleY="145282" custLinFactNeighborX="2468" custLinFactNeighborY="9832">
        <dgm:presLayoutVars>
          <dgm:bulletEnabled val="1"/>
        </dgm:presLayoutVars>
      </dgm:prSet>
      <dgm:spPr/>
    </dgm:pt>
    <dgm:pt modelId="{E71CFEAA-3884-4EA2-AD65-3B8D22267CFD}" type="pres">
      <dgm:prSet presAssocID="{4C1FA43B-860E-4AA6-951C-FBF85AD914FD}" presName="accent_3" presStyleCnt="0"/>
      <dgm:spPr/>
    </dgm:pt>
    <dgm:pt modelId="{8445CD8A-AD4F-4AB3-ABED-E4687C68BBD1}" type="pres">
      <dgm:prSet presAssocID="{4C1FA43B-860E-4AA6-951C-FBF85AD914FD}" presName="accentRepeatNode" presStyleLbl="solidFgAcc1" presStyleIdx="2" presStyleCnt="3" custScaleX="96654" custScaleY="96654"/>
      <dgm:spPr/>
    </dgm:pt>
  </dgm:ptLst>
  <dgm:cxnLst>
    <dgm:cxn modelId="{D7580502-7045-4217-87AD-EDF1D4F16716}" type="presOf" srcId="{694D8B8D-5833-4814-AC98-7F37080FB5F8}" destId="{25C2A287-2898-4265-A63E-C65443AD49F1}" srcOrd="0" destOrd="0" presId="urn:microsoft.com/office/officeart/2008/layout/VerticalCurvedList"/>
    <dgm:cxn modelId="{CC8FFE29-0301-4743-9740-B42DC7CD0217}" type="presOf" srcId="{4C1FA43B-860E-4AA6-951C-FBF85AD914FD}" destId="{8C3FA2C6-F9CB-4E6F-B65F-06485960673E}" srcOrd="0" destOrd="0" presId="urn:microsoft.com/office/officeart/2008/layout/VerticalCurvedList"/>
    <dgm:cxn modelId="{24AFF74D-A86C-4E56-AEBB-626BEED28F01}" type="presOf" srcId="{9F1D6C57-BFEB-46C3-93C1-697056E9FDAE}" destId="{EB346A23-871C-427C-91B4-B437DA3169D5}" srcOrd="0" destOrd="0" presId="urn:microsoft.com/office/officeart/2008/layout/VerticalCurvedList"/>
    <dgm:cxn modelId="{0C55F158-13D9-48F0-B33C-FBD0E9496983}" srcId="{694D8B8D-5833-4814-AC98-7F37080FB5F8}" destId="{F3E088C9-E1BE-4FC1-BD81-27D218CADF12}" srcOrd="1" destOrd="0" parTransId="{8121767E-37F0-4FA4-8E88-7E2269299C7D}" sibTransId="{A4255CBC-4FB7-4046-AAD2-AC76881935C1}"/>
    <dgm:cxn modelId="{DA8A1C85-C74A-4CBB-83B7-2706B4FF0C65}" srcId="{694D8B8D-5833-4814-AC98-7F37080FB5F8}" destId="{D633FF7F-AF0E-4095-A59F-8F4050FC22B5}" srcOrd="0" destOrd="0" parTransId="{FB4556F4-373F-4AC8-85AA-282078BAE228}" sibTransId="{9F1D6C57-BFEB-46C3-93C1-697056E9FDAE}"/>
    <dgm:cxn modelId="{44069DA6-57CF-471F-9FB2-64D1B59F35FA}" type="presOf" srcId="{F3E088C9-E1BE-4FC1-BD81-27D218CADF12}" destId="{B7730416-B580-4C0B-8917-97AA6D6A0EFE}" srcOrd="0" destOrd="0" presId="urn:microsoft.com/office/officeart/2008/layout/VerticalCurvedList"/>
    <dgm:cxn modelId="{EA16AEB2-8891-4E96-A0E8-BD72C793FFA6}" srcId="{694D8B8D-5833-4814-AC98-7F37080FB5F8}" destId="{4C1FA43B-860E-4AA6-951C-FBF85AD914FD}" srcOrd="2" destOrd="0" parTransId="{62DBD9C6-71CC-4A62-9543-E8E19D900809}" sibTransId="{B54AC524-DBFD-4AB7-8CF8-190E1B5926DA}"/>
    <dgm:cxn modelId="{3C58C4FD-C226-4861-9A81-FB32833E1B18}" type="presOf" srcId="{D633FF7F-AF0E-4095-A59F-8F4050FC22B5}" destId="{0047B82D-AA34-4115-8E58-AAF89EDE7879}" srcOrd="0" destOrd="0" presId="urn:microsoft.com/office/officeart/2008/layout/VerticalCurvedList"/>
    <dgm:cxn modelId="{2982A7ED-0BBC-4576-AEDF-2632253931EC}" type="presParOf" srcId="{25C2A287-2898-4265-A63E-C65443AD49F1}" destId="{38FFAA63-3B03-4AAC-BAC9-63EFEF9B14F1}" srcOrd="0" destOrd="0" presId="urn:microsoft.com/office/officeart/2008/layout/VerticalCurvedList"/>
    <dgm:cxn modelId="{CC3415EB-79E3-452D-909B-6FDF388C5C7E}" type="presParOf" srcId="{38FFAA63-3B03-4AAC-BAC9-63EFEF9B14F1}" destId="{32124E31-137E-4DD2-8AD9-36DDB52D0386}" srcOrd="0" destOrd="0" presId="urn:microsoft.com/office/officeart/2008/layout/VerticalCurvedList"/>
    <dgm:cxn modelId="{E9DFCC60-FFA5-4980-A935-7FE22642EA42}" type="presParOf" srcId="{32124E31-137E-4DD2-8AD9-36DDB52D0386}" destId="{D1F8606E-FB1B-4A39-AF13-4DAF764206D6}" srcOrd="0" destOrd="0" presId="urn:microsoft.com/office/officeart/2008/layout/VerticalCurvedList"/>
    <dgm:cxn modelId="{D244B027-A60C-4B77-B082-624A3C07A3A0}" type="presParOf" srcId="{32124E31-137E-4DD2-8AD9-36DDB52D0386}" destId="{EB346A23-871C-427C-91B4-B437DA3169D5}" srcOrd="1" destOrd="0" presId="urn:microsoft.com/office/officeart/2008/layout/VerticalCurvedList"/>
    <dgm:cxn modelId="{B1777BCA-FC93-4439-BA9D-D24EF3870814}" type="presParOf" srcId="{32124E31-137E-4DD2-8AD9-36DDB52D0386}" destId="{A139C871-F654-4EAF-A135-A475DDB43BAD}" srcOrd="2" destOrd="0" presId="urn:microsoft.com/office/officeart/2008/layout/VerticalCurvedList"/>
    <dgm:cxn modelId="{67E7A06E-DD8A-450E-862B-A74066D53C9B}" type="presParOf" srcId="{32124E31-137E-4DD2-8AD9-36DDB52D0386}" destId="{5A624F24-EF1C-477E-BA6E-4C1AE4B602FF}" srcOrd="3" destOrd="0" presId="urn:microsoft.com/office/officeart/2008/layout/VerticalCurvedList"/>
    <dgm:cxn modelId="{167F54A8-DC44-4BCF-81AD-2972067A5A61}" type="presParOf" srcId="{38FFAA63-3B03-4AAC-BAC9-63EFEF9B14F1}" destId="{0047B82D-AA34-4115-8E58-AAF89EDE7879}" srcOrd="1" destOrd="0" presId="urn:microsoft.com/office/officeart/2008/layout/VerticalCurvedList"/>
    <dgm:cxn modelId="{6DD3FB90-03E0-4324-9264-BEF6251C75DF}" type="presParOf" srcId="{38FFAA63-3B03-4AAC-BAC9-63EFEF9B14F1}" destId="{FF1720B6-0901-44DE-AA2B-1B185D103150}" srcOrd="2" destOrd="0" presId="urn:microsoft.com/office/officeart/2008/layout/VerticalCurvedList"/>
    <dgm:cxn modelId="{BE6D0927-D391-496C-8B65-5323006BC775}" type="presParOf" srcId="{FF1720B6-0901-44DE-AA2B-1B185D103150}" destId="{F29595F1-07F7-482B-B4D9-2349B60A9706}" srcOrd="0" destOrd="0" presId="urn:microsoft.com/office/officeart/2008/layout/VerticalCurvedList"/>
    <dgm:cxn modelId="{0A77C39F-09E2-44D4-BF22-42B3A73E6B1B}" type="presParOf" srcId="{38FFAA63-3B03-4AAC-BAC9-63EFEF9B14F1}" destId="{B7730416-B580-4C0B-8917-97AA6D6A0EFE}" srcOrd="3" destOrd="0" presId="urn:microsoft.com/office/officeart/2008/layout/VerticalCurvedList"/>
    <dgm:cxn modelId="{90CA5C43-FEF4-414D-91A7-4EAC03A73CA4}" type="presParOf" srcId="{38FFAA63-3B03-4AAC-BAC9-63EFEF9B14F1}" destId="{B2F6D539-F11B-4AA8-B9AD-719C5A51CB34}" srcOrd="4" destOrd="0" presId="urn:microsoft.com/office/officeart/2008/layout/VerticalCurvedList"/>
    <dgm:cxn modelId="{EDDFE3FF-308D-41D2-8F4F-B01406DBD958}" type="presParOf" srcId="{B2F6D539-F11B-4AA8-B9AD-719C5A51CB34}" destId="{BB34F8E7-EC83-41DE-B32F-E7D347671AF4}" srcOrd="0" destOrd="0" presId="urn:microsoft.com/office/officeart/2008/layout/VerticalCurvedList"/>
    <dgm:cxn modelId="{E0E70508-4E4D-4C84-95C5-A3EAF5AA13DF}" type="presParOf" srcId="{38FFAA63-3B03-4AAC-BAC9-63EFEF9B14F1}" destId="{8C3FA2C6-F9CB-4E6F-B65F-06485960673E}" srcOrd="5" destOrd="0" presId="urn:microsoft.com/office/officeart/2008/layout/VerticalCurvedList"/>
    <dgm:cxn modelId="{D3076C75-588A-43D7-A64A-A59C8B87830B}" type="presParOf" srcId="{38FFAA63-3B03-4AAC-BAC9-63EFEF9B14F1}" destId="{E71CFEAA-3884-4EA2-AD65-3B8D22267CFD}" srcOrd="6" destOrd="0" presId="urn:microsoft.com/office/officeart/2008/layout/VerticalCurvedList"/>
    <dgm:cxn modelId="{B39475CC-E4AE-4F2C-9D16-4FEFCDDAADFB}" type="presParOf" srcId="{E71CFEAA-3884-4EA2-AD65-3B8D22267CFD}" destId="{8445CD8A-AD4F-4AB3-ABED-E4687C68BB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46A23-871C-427C-91B4-B437DA3169D5}">
      <dsp:nvSpPr>
        <dsp:cNvPr id="0" name=""/>
        <dsp:cNvSpPr/>
      </dsp:nvSpPr>
      <dsp:spPr>
        <a:xfrm>
          <a:off x="-6421042" y="-1030417"/>
          <a:ext cx="8020238" cy="8020238"/>
        </a:xfrm>
        <a:prstGeom prst="blockArc">
          <a:avLst>
            <a:gd name="adj1" fmla="val 18900000"/>
            <a:gd name="adj2" fmla="val 2700000"/>
            <a:gd name="adj3" fmla="val 2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47B82D-AA34-4115-8E58-AAF89EDE7879}">
      <dsp:nvSpPr>
        <dsp:cNvPr id="0" name=""/>
        <dsp:cNvSpPr/>
      </dsp:nvSpPr>
      <dsp:spPr>
        <a:xfrm>
          <a:off x="2289471" y="182941"/>
          <a:ext cx="6099765" cy="1979451"/>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kumimoji="0" lang="en-US"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rPr>
            <a:t>The highly distributed Indian service network ecology is dominated by independent workshops. The IAM is facing a variety of difficulties, such as developing the necessary infrastructure, enhancing skill sets to accommodate contemporary technologies, and gaining technical expertise, which contains concerns about the caliber of services. There is also lack in availability of parts of old vehicle models due to lack of supply chain also with increasingly modern cars, this issue will result in more OES channel alternatives.</a:t>
          </a:r>
          <a:endParaRPr kumimoji="0" lang="en-IN" sz="1000" b="0" i="0"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endParaRPr>
        </a:p>
      </dsp:txBody>
      <dsp:txXfrm>
        <a:off x="2289471" y="182941"/>
        <a:ext cx="6099765" cy="1979451"/>
      </dsp:txXfrm>
    </dsp:sp>
    <dsp:sp modelId="{F29595F1-07F7-482B-B4D9-2349B60A9706}">
      <dsp:nvSpPr>
        <dsp:cNvPr id="0" name=""/>
        <dsp:cNvSpPr/>
      </dsp:nvSpPr>
      <dsp:spPr>
        <a:xfrm>
          <a:off x="494542" y="417679"/>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730416-B580-4C0B-8917-97AA6D6A0EFE}">
      <dsp:nvSpPr>
        <dsp:cNvPr id="0" name=""/>
        <dsp:cNvSpPr/>
      </dsp:nvSpPr>
      <dsp:spPr>
        <a:xfrm>
          <a:off x="2284657" y="2245497"/>
          <a:ext cx="5938542" cy="1662304"/>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914400" rtl="0" eaLnBrk="1" latinLnBrk="0" hangingPunct="1">
            <a:lnSpc>
              <a:spcPts val="1900"/>
            </a:lnSpc>
            <a:spcBef>
              <a:spcPct val="0"/>
            </a:spcBef>
            <a:spcAft>
              <a:spcPts val="300"/>
            </a:spcAft>
            <a:buFontTx/>
            <a:buNone/>
          </a:pPr>
          <a:r>
            <a:rPr lang="en-US" sz="1000" kern="1200" dirty="0">
              <a:solidFill>
                <a:schemeClr val="bg1"/>
              </a:solidFill>
              <a:latin typeface="Verdana"/>
            </a:rPr>
            <a:t>The phrase "counterfeit components" describes replicas of parts from well-known brands. The vendors don't follow the standards or employ a uniform testing technique, even though that the parts are supplied in the unorganized sector under brand names. This creates a big barrier in the Indian aftermarket. A few manufacturers have developed parts with holographic sealing in response to the problem of counterfeit components.</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4657" y="2245497"/>
        <a:ext cx="5938542" cy="1662304"/>
      </dsp:txXfrm>
    </dsp:sp>
    <dsp:sp modelId="{BB34F8E7-EC83-41DE-B32F-E7D347671AF4}">
      <dsp:nvSpPr>
        <dsp:cNvPr id="0" name=""/>
        <dsp:cNvSpPr/>
      </dsp:nvSpPr>
      <dsp:spPr>
        <a:xfrm>
          <a:off x="487286" y="2115618"/>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3FA2C6-F9CB-4E6F-B65F-06485960673E}">
      <dsp:nvSpPr>
        <dsp:cNvPr id="0" name=""/>
        <dsp:cNvSpPr/>
      </dsp:nvSpPr>
      <dsp:spPr>
        <a:xfrm>
          <a:off x="2283548" y="4018914"/>
          <a:ext cx="5736815" cy="1731588"/>
        </a:xfrm>
        <a:prstGeom prst="rect">
          <a:avLst/>
        </a:prstGeom>
        <a:solidFill>
          <a:srgbClr val="355F8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000" tIns="36000" rIns="108000" bIns="36000" numCol="1" spcCol="1270" anchor="ctr" anchorCtr="0">
          <a:noAutofit/>
        </a:bodyPr>
        <a:lstStyle/>
        <a:p>
          <a:pPr marL="0" lvl="0" indent="0" algn="just" defTabSz="444500" rtl="0" eaLnBrk="1" latinLnBrk="0" hangingPunct="1">
            <a:lnSpc>
              <a:spcPct val="150000"/>
            </a:lnSpc>
            <a:spcBef>
              <a:spcPct val="0"/>
            </a:spcBef>
            <a:spcAft>
              <a:spcPct val="35000"/>
            </a:spcAft>
            <a:buFontTx/>
            <a:buNone/>
          </a:pPr>
          <a:r>
            <a:rPr lang="en-US" sz="1000" kern="1200" dirty="0">
              <a:solidFill>
                <a:schemeClr val="bg1"/>
              </a:solidFill>
              <a:latin typeface="Verdana" panose="020B0604030504040204" pitchFamily="34" charset="0"/>
              <a:ea typeface="Verdana" panose="020B0604030504040204" pitchFamily="34" charset="0"/>
            </a:rPr>
            <a:t>The rise in pricing issues is occurring more frequently as new players (Tier 1 and Tier 2 companies) enter the market and keep component prices much lower than Tier 1 companies. As a result, Tier 1 players are finding it extremely challenging to meet their sales goals and are primarily focused on supplying OEMs. Customers in India </a:t>
          </a:r>
          <a:r>
            <a:rPr lang="en-US" sz="1000" kern="1200" dirty="0" err="1">
              <a:solidFill>
                <a:schemeClr val="bg1"/>
              </a:solidFill>
              <a:latin typeface="Verdana" panose="020B0604030504040204" pitchFamily="34" charset="0"/>
              <a:ea typeface="Verdana" panose="020B0604030504040204" pitchFamily="34" charset="0"/>
            </a:rPr>
            <a:t>prioritise</a:t>
          </a:r>
          <a:r>
            <a:rPr lang="en-US" sz="1000" kern="1200" dirty="0">
              <a:solidFill>
                <a:schemeClr val="bg1"/>
              </a:solidFill>
              <a:latin typeface="Verdana" panose="020B0604030504040204" pitchFamily="34" charset="0"/>
              <a:ea typeface="Verdana" panose="020B0604030504040204" pitchFamily="34" charset="0"/>
            </a:rPr>
            <a:t> cost above quality, thus they choose to purchase counterfeit parts over high-quality products. Owing to these reasons, the aftermarket is anticipated to face some fascinating effects of this shift in the automotive industry.</a:t>
          </a:r>
          <a:endParaRPr lang="en-US" sz="1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dsp:txBody>
      <dsp:txXfrm>
        <a:off x="2283548" y="4018914"/>
        <a:ext cx="5736815" cy="1731588"/>
      </dsp:txXfrm>
    </dsp:sp>
    <dsp:sp modelId="{8445CD8A-AD4F-4AB3-ABED-E4687C68BBD1}">
      <dsp:nvSpPr>
        <dsp:cNvPr id="0" name=""/>
        <dsp:cNvSpPr/>
      </dsp:nvSpPr>
      <dsp:spPr>
        <a:xfrm>
          <a:off x="422001" y="4047522"/>
          <a:ext cx="1440000" cy="1440000"/>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E8102-F247-467B-BEC0-B9FB048A7DBA}" type="datetimeFigureOut">
              <a:rPr lang="en-IN" smtClean="0"/>
              <a:t>23-11-2022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8ED7D-F3D9-42AE-8E73-EB216E8AC5F0}" type="slidenum">
              <a:rPr lang="en-IN" smtClean="0"/>
              <a:t>‹#›</a:t>
            </a:fld>
            <a:endParaRPr lang="en-IN"/>
          </a:p>
        </p:txBody>
      </p:sp>
    </p:spTree>
    <p:extLst>
      <p:ext uri="{BB962C8B-B14F-4D97-AF65-F5344CB8AC3E}">
        <p14:creationId xmlns:p14="http://schemas.microsoft.com/office/powerpoint/2010/main" val="426000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89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6DEAF4-FEDA-48BF-AB3D-C8429E600A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04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030A-CA2C-4621-B044-BB18255B14A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70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7B315-F2F4-465A-B892-38E284DA74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6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4300" y="1163638"/>
            <a:ext cx="4186238" cy="3141662"/>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455057-9F61-4817-9C2B-4FB60D8F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126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397587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18223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4601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639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Slide Number Placeholder 7">
            <a:extLst>
              <a:ext uri="{FF2B5EF4-FFF2-40B4-BE49-F238E27FC236}">
                <a16:creationId xmlns:a16="http://schemas.microsoft.com/office/drawing/2014/main" id="{F20D071D-FD1F-4044-95B1-1F37B8E76D97}"/>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686856B-E60D-49FF-8B8F-54118277E869}"/>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31C50CB-49FF-4BD2-8F39-3DD2F68A39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2" name="Rectangle 11">
            <a:extLst>
              <a:ext uri="{FF2B5EF4-FFF2-40B4-BE49-F238E27FC236}">
                <a16:creationId xmlns:a16="http://schemas.microsoft.com/office/drawing/2014/main" id="{84391DC1-6E56-477E-A6BB-13C2E86F613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5283753-66C8-49FB-980D-1F4DC37D6415}"/>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FBA7D48D-8A6B-4CD3-B088-253DADAE77A0}"/>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7">
            <a:extLst>
              <a:ext uri="{FF2B5EF4-FFF2-40B4-BE49-F238E27FC236}">
                <a16:creationId xmlns:a16="http://schemas.microsoft.com/office/drawing/2014/main" id="{D48DC064-8E0F-4085-A998-F3FD59197979}"/>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7" name="Footer Placeholder 6">
            <a:extLst>
              <a:ext uri="{FF2B5EF4-FFF2-40B4-BE49-F238E27FC236}">
                <a16:creationId xmlns:a16="http://schemas.microsoft.com/office/drawing/2014/main" id="{A0B05A27-DF56-43D6-ADB4-F5A746DA66CD}"/>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19" name="Footer Placeholder 6">
            <a:extLst>
              <a:ext uri="{FF2B5EF4-FFF2-40B4-BE49-F238E27FC236}">
                <a16:creationId xmlns:a16="http://schemas.microsoft.com/office/drawing/2014/main" id="{463862F4-A920-4D69-BC73-D02FB25B02DB}"/>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553413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CF6D5149-C95D-4767-B7B1-3C00C1D58D26}"/>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9AD04FF-0888-4159-93C0-B5A3312619DF}"/>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1F2BAFBE-1AF9-4691-993B-EAA8250081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7FFD3496-D6B9-4092-9114-1E0E125BFFB8}"/>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F7C4A451-12E1-4A54-A609-0B39E1CC5C31}"/>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22C17634-A005-4C2B-82BF-3D4E2F2FE35E}"/>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B8DCBDD2-B2E4-4E4E-8DDE-5482E2B5E40A}"/>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9A070E7C-0B96-4788-862A-C035E43D0D9C}" type="slidenum">
              <a:rPr kumimoji="0" lang="en-US" sz="1200" b="1" i="0" u="none" strike="noStrike" kern="1200" cap="none" spc="0" normalizeH="0" baseline="0" noProof="0" smtClean="0">
                <a:ln>
                  <a:noFill/>
                </a:ln>
                <a:solidFill>
                  <a:srgbClr val="E7E6E6">
                    <a:lumMod val="25000"/>
                  </a:srgbClr>
                </a:solidFill>
                <a:effectLst/>
                <a:uLnTx/>
                <a:uFillTx/>
                <a:latin typeface="Calibri" panose="020F05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1" name="Footer Placeholder 6">
            <a:extLst>
              <a:ext uri="{FF2B5EF4-FFF2-40B4-BE49-F238E27FC236}">
                <a16:creationId xmlns:a16="http://schemas.microsoft.com/office/drawing/2014/main" id="{D72F9E22-2660-4724-B4F9-BAC9393DEABA}"/>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 TechSci Research</a:t>
            </a:r>
          </a:p>
        </p:txBody>
      </p:sp>
      <p:sp>
        <p:nvSpPr>
          <p:cNvPr id="22" name="Footer Placeholder 6">
            <a:extLst>
              <a:ext uri="{FF2B5EF4-FFF2-40B4-BE49-F238E27FC236}">
                <a16:creationId xmlns:a16="http://schemas.microsoft.com/office/drawing/2014/main" id="{90AB02B1-A253-4621-9DE0-1C07822714B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7E6E6">
                    <a:lumMod val="25000"/>
                  </a:srgbClr>
                </a:solidFill>
                <a:effectLst/>
                <a:uLnTx/>
                <a:uFillTx/>
                <a:latin typeface="Verdana" panose="020B0604030504040204" pitchFamily="34" charset="0"/>
                <a:ea typeface="Verdana" panose="020B0604030504040204" pitchFamily="34" charset="0"/>
                <a:cs typeface="Verdana" panose="020B0604030504040204" pitchFamily="34" charset="0"/>
              </a:rPr>
              <a:t>Automotive</a:t>
            </a:r>
          </a:p>
        </p:txBody>
      </p:sp>
    </p:spTree>
    <p:extLst>
      <p:ext uri="{BB962C8B-B14F-4D97-AF65-F5344CB8AC3E}">
        <p14:creationId xmlns:p14="http://schemas.microsoft.com/office/powerpoint/2010/main" val="142322104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32188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661504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157717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51788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16647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17558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7111549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Slide Number Placeholder 7">
            <a:extLst>
              <a:ext uri="{FF2B5EF4-FFF2-40B4-BE49-F238E27FC236}">
                <a16:creationId xmlns:a16="http://schemas.microsoft.com/office/drawing/2014/main" id="{78A02859-889D-45E1-9956-7BACCDE87038}"/>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5" name="Rectangle 14">
            <a:extLst>
              <a:ext uri="{FF2B5EF4-FFF2-40B4-BE49-F238E27FC236}">
                <a16:creationId xmlns:a16="http://schemas.microsoft.com/office/drawing/2014/main" id="{E2C918DB-ED72-4671-BAA9-22B7373CC9BB}"/>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1B65521-43F1-4228-85D4-5B24FFFF50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7" name="Rectangle 16">
            <a:extLst>
              <a:ext uri="{FF2B5EF4-FFF2-40B4-BE49-F238E27FC236}">
                <a16:creationId xmlns:a16="http://schemas.microsoft.com/office/drawing/2014/main" id="{E0E37FF5-DB26-4BD9-A15F-A889EB3CD4DC}"/>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F6FC743-E292-415D-86C2-67C8A74664AF}"/>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0C4D9919-C0CC-4519-A9AB-BAFB5472E2F9}"/>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7">
            <a:extLst>
              <a:ext uri="{FF2B5EF4-FFF2-40B4-BE49-F238E27FC236}">
                <a16:creationId xmlns:a16="http://schemas.microsoft.com/office/drawing/2014/main" id="{40CEC437-E9F1-4859-A989-C9DB5AAF0C54}"/>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1" name="Footer Placeholder 6">
            <a:extLst>
              <a:ext uri="{FF2B5EF4-FFF2-40B4-BE49-F238E27FC236}">
                <a16:creationId xmlns:a16="http://schemas.microsoft.com/office/drawing/2014/main" id="{D825F9E0-77DB-4CD5-BAFC-AEA1D1106A8B}"/>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2" name="Footer Placeholder 6">
            <a:extLst>
              <a:ext uri="{FF2B5EF4-FFF2-40B4-BE49-F238E27FC236}">
                <a16:creationId xmlns:a16="http://schemas.microsoft.com/office/drawing/2014/main" id="{6467739C-A460-4397-831C-1DD77FAAF0A2}"/>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732226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1296247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694118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2951312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0A107-B081-4CD4-BD06-7B6EAF49A833}" type="datetimeFigureOut">
              <a:rPr lang="en-IN" smtClean="0"/>
              <a:t>23-11-2022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42E7A37-B92C-4F26-BF95-B52CBDAEF1A5}" type="slidenum">
              <a:rPr lang="en-IN" smtClean="0"/>
              <a:t>‹#›</a:t>
            </a:fld>
            <a:endParaRPr lang="en-IN" dirty="0"/>
          </a:p>
        </p:txBody>
      </p:sp>
    </p:spTree>
    <p:extLst>
      <p:ext uri="{BB962C8B-B14F-4D97-AF65-F5344CB8AC3E}">
        <p14:creationId xmlns:p14="http://schemas.microsoft.com/office/powerpoint/2010/main" val="3475591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ontent writing ">
    <p:bg>
      <p:bgRef idx="1001">
        <a:schemeClr val="bg1"/>
      </p:bgRef>
    </p:bg>
    <p:spTree>
      <p:nvGrpSpPr>
        <p:cNvPr id="1" name=""/>
        <p:cNvGrpSpPr/>
        <p:nvPr/>
      </p:nvGrpSpPr>
      <p:grpSpPr>
        <a:xfrm>
          <a:off x="0" y="0"/>
          <a:ext cx="0" cy="0"/>
          <a:chOff x="0" y="0"/>
          <a:chExt cx="0" cy="0"/>
        </a:xfrm>
      </p:grpSpPr>
      <p:sp>
        <p:nvSpPr>
          <p:cNvPr id="13" name="Slide Number Placeholder 7">
            <a:extLst>
              <a:ext uri="{FF2B5EF4-FFF2-40B4-BE49-F238E27FC236}">
                <a16:creationId xmlns:a16="http://schemas.microsoft.com/office/drawing/2014/main" id="{073A49E0-0A00-48C1-A379-E6A81A46DC13}"/>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4" name="Rectangle 13">
            <a:extLst>
              <a:ext uri="{FF2B5EF4-FFF2-40B4-BE49-F238E27FC236}">
                <a16:creationId xmlns:a16="http://schemas.microsoft.com/office/drawing/2014/main" id="{8D316F9E-6B6A-4AED-AA3A-9DB3232A37A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9D69CEFA-2232-4878-8A7C-D8355F9E34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6" name="Rectangle 15">
            <a:extLst>
              <a:ext uri="{FF2B5EF4-FFF2-40B4-BE49-F238E27FC236}">
                <a16:creationId xmlns:a16="http://schemas.microsoft.com/office/drawing/2014/main" id="{15E7B430-3555-494C-9F39-2345E1D546BE}"/>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CB4A70-C89C-4F29-AF72-C1D69BCA1ACA}"/>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DEF92706-1A37-4E78-9CEE-D26F1B5AB6CC}"/>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Slide Number Placeholder 7">
            <a:extLst>
              <a:ext uri="{FF2B5EF4-FFF2-40B4-BE49-F238E27FC236}">
                <a16:creationId xmlns:a16="http://schemas.microsoft.com/office/drawing/2014/main" id="{0A483658-6C1C-4105-A919-4057C59DF551}"/>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0" name="Footer Placeholder 6">
            <a:extLst>
              <a:ext uri="{FF2B5EF4-FFF2-40B4-BE49-F238E27FC236}">
                <a16:creationId xmlns:a16="http://schemas.microsoft.com/office/drawing/2014/main" id="{0A2F25BE-99F7-4EC3-80DF-6A1888B79574}"/>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1" name="Footer Placeholder 6">
            <a:extLst>
              <a:ext uri="{FF2B5EF4-FFF2-40B4-BE49-F238E27FC236}">
                <a16:creationId xmlns:a16="http://schemas.microsoft.com/office/drawing/2014/main" id="{FD63CE7B-D65F-4F5C-B213-E1A0BE8355CA}"/>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344042682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131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16" name="Slide Number Placeholder 7">
            <a:extLst>
              <a:ext uri="{FF2B5EF4-FFF2-40B4-BE49-F238E27FC236}">
                <a16:creationId xmlns:a16="http://schemas.microsoft.com/office/drawing/2014/main" id="{33D6111C-296F-480D-AFF2-331B2658A3DB}"/>
              </a:ext>
            </a:extLst>
          </p:cNvPr>
          <p:cNvSpPr txBox="1">
            <a:spLocks/>
          </p:cNvSpPr>
          <p:nvPr userDrawn="1"/>
        </p:nvSpPr>
        <p:spPr>
          <a:xfrm>
            <a:off x="8679472" y="6581355"/>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chemeClr val="bg1"/>
                </a:solidFill>
              </a:rPr>
              <a:pPr/>
              <a:t>‹#›</a:t>
            </a:fld>
            <a:endParaRPr lang="en-US" sz="1100" dirty="0">
              <a:solidFill>
                <a:schemeClr val="bg1"/>
              </a:solidFill>
            </a:endParaRPr>
          </a:p>
        </p:txBody>
      </p:sp>
      <p:sp>
        <p:nvSpPr>
          <p:cNvPr id="17" name="Rectangle 16">
            <a:extLst>
              <a:ext uri="{FF2B5EF4-FFF2-40B4-BE49-F238E27FC236}">
                <a16:creationId xmlns:a16="http://schemas.microsoft.com/office/drawing/2014/main" id="{E807D4E3-6AB7-4E4D-AF56-85A12AC76F63}"/>
              </a:ext>
            </a:extLst>
          </p:cNvPr>
          <p:cNvSpPr/>
          <p:nvPr userDrawn="1"/>
        </p:nvSpPr>
        <p:spPr>
          <a:xfrm flipV="1">
            <a:off x="-1" y="6723356"/>
            <a:ext cx="9143999" cy="1346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E6154FFB-4694-4574-8C44-8EA820EF7F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754" y="167074"/>
            <a:ext cx="1330912" cy="417542"/>
          </a:xfrm>
          <a:prstGeom prst="rect">
            <a:avLst/>
          </a:prstGeom>
        </p:spPr>
      </p:pic>
      <p:sp>
        <p:nvSpPr>
          <p:cNvPr id="19" name="Rectangle 18">
            <a:extLst>
              <a:ext uri="{FF2B5EF4-FFF2-40B4-BE49-F238E27FC236}">
                <a16:creationId xmlns:a16="http://schemas.microsoft.com/office/drawing/2014/main" id="{14A6B4AA-E33D-46A7-A2D1-830F3A4730C6}"/>
              </a:ext>
            </a:extLst>
          </p:cNvPr>
          <p:cNvSpPr/>
          <p:nvPr userDrawn="1"/>
        </p:nvSpPr>
        <p:spPr>
          <a:xfrm>
            <a:off x="0" y="0"/>
            <a:ext cx="9144000" cy="58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72C45B0-C78E-4063-9F15-524CA6FDE43E}"/>
              </a:ext>
            </a:extLst>
          </p:cNvPr>
          <p:cNvSpPr/>
          <p:nvPr userDrawn="1"/>
        </p:nvSpPr>
        <p:spPr>
          <a:xfrm>
            <a:off x="8544757" y="6598950"/>
            <a:ext cx="481905" cy="2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9980D6C8-1EAC-40C4-869F-D751FF5357F3}"/>
              </a:ext>
            </a:extLst>
          </p:cNvPr>
          <p:cNvCxnSpPr>
            <a:cxnSpLocks/>
          </p:cNvCxnSpPr>
          <p:nvPr userDrawn="1"/>
        </p:nvCxnSpPr>
        <p:spPr>
          <a:xfrm>
            <a:off x="0" y="660816"/>
            <a:ext cx="51625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Slide Number Placeholder 7">
            <a:extLst>
              <a:ext uri="{FF2B5EF4-FFF2-40B4-BE49-F238E27FC236}">
                <a16:creationId xmlns:a16="http://schemas.microsoft.com/office/drawing/2014/main" id="{B2DA43E9-4F0C-4225-9BF0-93721F3B36FE}"/>
              </a:ext>
            </a:extLst>
          </p:cNvPr>
          <p:cNvSpPr txBox="1">
            <a:spLocks/>
          </p:cNvSpPr>
          <p:nvPr userDrawn="1"/>
        </p:nvSpPr>
        <p:spPr>
          <a:xfrm>
            <a:off x="8605062" y="6508363"/>
            <a:ext cx="445403"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mtClean="0">
                <a:solidFill>
                  <a:schemeClr val="bg2">
                    <a:lumMod val="25000"/>
                  </a:schemeClr>
                </a:solidFill>
              </a:rPr>
              <a:pPr/>
              <a:t>‹#›</a:t>
            </a:fld>
            <a:endParaRPr lang="en-US" dirty="0">
              <a:solidFill>
                <a:schemeClr val="bg2">
                  <a:lumMod val="25000"/>
                </a:schemeClr>
              </a:solidFill>
            </a:endParaRPr>
          </a:p>
        </p:txBody>
      </p:sp>
      <p:sp>
        <p:nvSpPr>
          <p:cNvPr id="23" name="Footer Placeholder 6">
            <a:extLst>
              <a:ext uri="{FF2B5EF4-FFF2-40B4-BE49-F238E27FC236}">
                <a16:creationId xmlns:a16="http://schemas.microsoft.com/office/drawing/2014/main" id="{045BC650-8137-4199-BD72-9A293583D02D}"/>
              </a:ext>
            </a:extLst>
          </p:cNvPr>
          <p:cNvSpPr txBox="1">
            <a:spLocks/>
          </p:cNvSpPr>
          <p:nvPr userDrawn="1"/>
        </p:nvSpPr>
        <p:spPr>
          <a:xfrm>
            <a:off x="7462275" y="6714312"/>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 TechSci Research</a:t>
            </a:r>
          </a:p>
        </p:txBody>
      </p:sp>
      <p:sp>
        <p:nvSpPr>
          <p:cNvPr id="24" name="Footer Placeholder 6">
            <a:extLst>
              <a:ext uri="{FF2B5EF4-FFF2-40B4-BE49-F238E27FC236}">
                <a16:creationId xmlns:a16="http://schemas.microsoft.com/office/drawing/2014/main" id="{47F3BF79-B50C-4E6F-8E48-17672532564C}"/>
              </a:ext>
            </a:extLst>
          </p:cNvPr>
          <p:cNvSpPr txBox="1">
            <a:spLocks/>
          </p:cNvSpPr>
          <p:nvPr userDrawn="1"/>
        </p:nvSpPr>
        <p:spPr>
          <a:xfrm>
            <a:off x="-13063" y="6727375"/>
            <a:ext cx="1094744" cy="143688"/>
          </a:xfrm>
          <a:prstGeom prst="rect">
            <a:avLst/>
          </a:prstGeom>
        </p:spPr>
        <p:txBody>
          <a:bodyPr vert="horz" lIns="91440" tIns="45720" rIns="91440" bIns="45720" rtlCol="0" anchor="ctr"/>
          <a:lstStyle>
            <a:defPPr>
              <a:defRPr lang="en-US"/>
            </a:defPPr>
            <a:lvl1pPr marL="0" algn="ctr" defTabSz="457200" rtl="0" eaLnBrk="1" latinLnBrk="0" hangingPunct="1">
              <a:defRPr sz="600" kern="1200">
                <a:solidFill>
                  <a:srgbClr val="002060"/>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2">
                    <a:lumMod val="25000"/>
                  </a:schemeClr>
                </a:solidFill>
              </a:rPr>
              <a:t>Automotive</a:t>
            </a:r>
          </a:p>
        </p:txBody>
      </p:sp>
    </p:spTree>
    <p:extLst>
      <p:ext uri="{BB962C8B-B14F-4D97-AF65-F5344CB8AC3E}">
        <p14:creationId xmlns:p14="http://schemas.microsoft.com/office/powerpoint/2010/main" val="364035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26698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402393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93476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93935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09785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264474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BB77D-4C81-4AD1-878D-3EFC6D4F7567}" type="datetimeFigureOut">
              <a:rPr lang="en-US" smtClean="0"/>
              <a:t>11/23/2022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BBCDAE-26D5-4015-9CFF-39851C4421EA}" type="slidenum">
              <a:rPr lang="en-US" smtClean="0"/>
              <a:t>‹#›</a:t>
            </a:fld>
            <a:endParaRPr lang="en-US" dirty="0"/>
          </a:p>
        </p:txBody>
      </p:sp>
    </p:spTree>
    <p:extLst>
      <p:ext uri="{BB962C8B-B14F-4D97-AF65-F5344CB8AC3E}">
        <p14:creationId xmlns:p14="http://schemas.microsoft.com/office/powerpoint/2010/main" val="184496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BB77D-4C81-4AD1-878D-3EFC6D4F7567}" type="datetimeFigureOut">
              <a:rPr lang="en-US" smtClean="0"/>
              <a:t>11/23/2022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BCDAE-26D5-4015-9CFF-39851C4421EA}" type="slidenum">
              <a:rPr lang="en-US" smtClean="0"/>
              <a:t>‹#›</a:t>
            </a:fld>
            <a:endParaRPr lang="en-US" dirty="0"/>
          </a:p>
        </p:txBody>
      </p:sp>
    </p:spTree>
    <p:extLst>
      <p:ext uri="{BB962C8B-B14F-4D97-AF65-F5344CB8AC3E}">
        <p14:creationId xmlns:p14="http://schemas.microsoft.com/office/powerpoint/2010/main" val="4088682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60A107-B081-4CD4-BD06-7B6EAF49A833}" type="datetimeFigureOut">
              <a:rPr lang="en-IN" smtClean="0"/>
              <a:t>23-11-2022</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E7A37-B92C-4F26-BF95-B52CBDAEF1A5}" type="slidenum">
              <a:rPr lang="en-IN" smtClean="0"/>
              <a:t>‹#›</a:t>
            </a:fld>
            <a:endParaRPr lang="en-IN" dirty="0"/>
          </a:p>
        </p:txBody>
      </p:sp>
    </p:spTree>
    <p:extLst>
      <p:ext uri="{BB962C8B-B14F-4D97-AF65-F5344CB8AC3E}">
        <p14:creationId xmlns:p14="http://schemas.microsoft.com/office/powerpoint/2010/main" val="24492444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r="12500"/>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06A40A5-043C-D30B-8224-9870D7432E6C}"/>
              </a:ext>
            </a:extLst>
          </p:cNvPr>
          <p:cNvSpPr txBox="1"/>
          <p:nvPr/>
        </p:nvSpPr>
        <p:spPr>
          <a:xfrm>
            <a:off x="115504" y="2998113"/>
            <a:ext cx="3599847" cy="86177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500" b="1" dirty="0">
                <a:solidFill>
                  <a:schemeClr val="bg1"/>
                </a:solidFill>
                <a:latin typeface="Aharoni" panose="02010803020104030203" pitchFamily="2" charset="-79"/>
                <a:ea typeface="Verdana" panose="020B0604030504040204" pitchFamily="34" charset="0"/>
                <a:cs typeface="Aharoni" panose="02010803020104030203" pitchFamily="2" charset="-79"/>
              </a:rPr>
              <a:t>AUTOMECHANIKA INDIA</a:t>
            </a:r>
            <a:endParaRPr kumimoji="0" lang="en-US" sz="2500" b="1" i="0" u="none" strike="noStrike" kern="1200" cap="none" spc="0" normalizeH="0" baseline="0" noProof="0" dirty="0">
              <a:ln>
                <a:noFill/>
              </a:ln>
              <a:solidFill>
                <a:schemeClr val="bg1"/>
              </a:solidFill>
              <a:effectLst/>
              <a:uLnTx/>
              <a:uFillTx/>
              <a:latin typeface="Aharoni" panose="02010803020104030203" pitchFamily="2" charset="-79"/>
              <a:ea typeface="Verdana" panose="020B0604030504040204" pitchFamily="34" charset="0"/>
              <a:cs typeface="Aharoni" panose="02010803020104030203" pitchFamily="2" charset="-79"/>
            </a:endParaRPr>
          </a:p>
        </p:txBody>
      </p:sp>
    </p:spTree>
    <p:extLst>
      <p:ext uri="{BB962C8B-B14F-4D97-AF65-F5344CB8AC3E}">
        <p14:creationId xmlns:p14="http://schemas.microsoft.com/office/powerpoint/2010/main" val="1674522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6324F5E-489F-43A9-9F98-C29B1D959A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FE2042B-74BB-4ADF-9533-A946439057F0}"/>
              </a:ext>
            </a:extLst>
          </p:cNvPr>
          <p:cNvSpPr/>
          <p:nvPr/>
        </p:nvSpPr>
        <p:spPr>
          <a:xfrm>
            <a:off x="-3" y="672491"/>
            <a:ext cx="4770785"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 </a:t>
            </a:r>
            <a:r>
              <a:rPr kumimoji="0" lang="en-IN"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rPr>
              <a:t>MARKET DYNAMICS</a:t>
            </a:r>
            <a:endParaRPr kumimoji="0" lang="en-US" sz="2400" b="1" i="0" u="none" strike="noStrike" kern="1200" cap="none" spc="0" normalizeH="0" baseline="0" noProof="0" dirty="0">
              <a:ln>
                <a:noFill/>
              </a:ln>
              <a:solidFill>
                <a:prstClr val="black"/>
              </a:solidFill>
              <a:effectLst/>
              <a:uLnTx/>
              <a:uFillTx/>
              <a:latin typeface="Montserrat" panose="00000500000000000000" pitchFamily="2" charset="0"/>
              <a:ea typeface="+mn-ea"/>
              <a:cs typeface="Arial" panose="020B0604020202020204" pitchFamily="34" charset="0"/>
            </a:endParaRPr>
          </a:p>
        </p:txBody>
      </p:sp>
    </p:spTree>
    <p:extLst>
      <p:ext uri="{BB962C8B-B14F-4D97-AF65-F5344CB8AC3E}">
        <p14:creationId xmlns:p14="http://schemas.microsoft.com/office/powerpoint/2010/main" val="424380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ubtitle 2">
            <a:extLst>
              <a:ext uri="{FF2B5EF4-FFF2-40B4-BE49-F238E27FC236}">
                <a16:creationId xmlns:a16="http://schemas.microsoft.com/office/drawing/2014/main" id="{1BB0E915-4850-46A3-BE37-833BE7B32239}"/>
              </a:ext>
            </a:extLst>
          </p:cNvPr>
          <p:cNvSpPr>
            <a:spLocks noGrp="1"/>
          </p:cNvSpPr>
          <p:nvPr>
            <p:ph type="subTitle" idx="4294967295"/>
          </p:nvPr>
        </p:nvSpPr>
        <p:spPr>
          <a:xfrm>
            <a:off x="3390900" y="746984"/>
            <a:ext cx="5541065" cy="5865096"/>
          </a:xfrm>
        </p:spPr>
        <p:txBody>
          <a:bodyPr>
            <a:noAutofit/>
          </a:bodyPr>
          <a:lstStyle/>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need for more fuel-efficient, automobiles has increased the demand for aftermarket components like electronic chips and catalytic converters. Owners' keen interest in upgrading their older vehicles with new features is a major factor in the expansion of the automotive aftermarket sector.</a:t>
            </a:r>
          </a:p>
          <a:p>
            <a:pPr marL="0" marR="0" lvl="0" indent="0" algn="just" defTabSz="895350" rtl="0" eaLnBrk="1" fontAlgn="auto" latinLnBrk="0" hangingPunct="1">
              <a:lnSpc>
                <a:spcPct val="150000"/>
              </a:lnSpc>
              <a:spcBef>
                <a:spcPts val="1800"/>
              </a:spcBef>
              <a:spcAft>
                <a:spcPts val="0"/>
              </a:spcAft>
              <a:buClrTx/>
              <a:buSzPct val="120000"/>
              <a:buNone/>
              <a:tabLst/>
              <a:defRPr/>
            </a:pPr>
            <a:endPar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Original equipment manufacturers have continuously increased their level of engagement and attention within the automotive parts aftermarket value chain, OEMs have started distributing their parts directly to stores in order to improve customer engagement, cut down on counterfeit goods, and keep their brands at the forefront of the market. By utilizing vehicle connection, for example, to keep customers and automate service and repair decision-making, OEMs are also investing in customer experience optimization initiatives and developing differentiated aftermarket service options.</a:t>
            </a:r>
          </a:p>
          <a:p>
            <a:pPr marL="171450" marR="0" lvl="0" indent="-171450" algn="just" defTabSz="895350" rtl="0" eaLnBrk="1" fontAlgn="auto" latinLnBrk="0" hangingPunct="1">
              <a:lnSpc>
                <a:spcPct val="150000"/>
              </a:lnSpc>
              <a:spcBef>
                <a:spcPts val="1800"/>
              </a:spcBef>
              <a:spcAft>
                <a:spcPts val="0"/>
              </a:spcAft>
              <a:buClrTx/>
              <a:buSzPct val="120000"/>
              <a:buFont typeface="Wingdings" panose="05000000000000000000" pitchFamily="2" charset="2"/>
              <a:buChar char="Ø"/>
              <a:tabLst/>
              <a:defRPr/>
            </a:pPr>
            <a:r>
              <a:rPr kumimoji="0" lang="en-US" sz="1000" b="0"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The aftermarket service is used to upgrade the existing automobiles with new parts or to repair a damaged item in a vehicle. Various parts of the clients' automobiles such as tires, batteries, oils and fluids need to be changed at predetermined intervals. For example, depending on driving conditions, passenger automobiles need to replace their tires every 3–4 years. Consequently, there is a sizable aftermarket for vehicle parts. Additionally, the aftermarket is expanding as a result of consumer preferences for installing cutting-edge automotive components to enhance vehicle look and ensure driver safety. </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 name="Oval 23">
            <a:extLst>
              <a:ext uri="{FF2B5EF4-FFF2-40B4-BE49-F238E27FC236}">
                <a16:creationId xmlns:a16="http://schemas.microsoft.com/office/drawing/2014/main" id="{8C3C22F7-D2C5-4C0B-90D1-F1900B8BEF05}"/>
              </a:ext>
            </a:extLst>
          </p:cNvPr>
          <p:cNvSpPr/>
          <p:nvPr/>
        </p:nvSpPr>
        <p:spPr>
          <a:xfrm>
            <a:off x="699616" y="1065952"/>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1</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2" name="Oval 31">
            <a:extLst>
              <a:ext uri="{FF2B5EF4-FFF2-40B4-BE49-F238E27FC236}">
                <a16:creationId xmlns:a16="http://schemas.microsoft.com/office/drawing/2014/main" id="{D905F46D-54B1-47D2-A50F-FC49498079E0}"/>
              </a:ext>
            </a:extLst>
          </p:cNvPr>
          <p:cNvSpPr/>
          <p:nvPr/>
        </p:nvSpPr>
        <p:spPr>
          <a:xfrm>
            <a:off x="699616" y="4807104"/>
            <a:ext cx="537366" cy="5373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3</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34" name="TextBox 33">
            <a:extLst>
              <a:ext uri="{FF2B5EF4-FFF2-40B4-BE49-F238E27FC236}">
                <a16:creationId xmlns:a16="http://schemas.microsoft.com/office/drawing/2014/main" id="{9704BEBC-A918-4C84-A486-EEEBB9A539CC}"/>
              </a:ext>
            </a:extLst>
          </p:cNvPr>
          <p:cNvSpPr txBox="1"/>
          <p:nvPr/>
        </p:nvSpPr>
        <p:spPr>
          <a:xfrm>
            <a:off x="1324508" y="4868909"/>
            <a:ext cx="1983526" cy="40011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Replacement sales Growth Rate</a:t>
            </a:r>
          </a:p>
        </p:txBody>
      </p:sp>
      <p:sp>
        <p:nvSpPr>
          <p:cNvPr id="3" name="TextBox 2">
            <a:extLst>
              <a:ext uri="{FF2B5EF4-FFF2-40B4-BE49-F238E27FC236}">
                <a16:creationId xmlns:a16="http://schemas.microsoft.com/office/drawing/2014/main" id="{41C6C40D-BF65-4EBD-88EE-8B2F0084C787}"/>
              </a:ext>
            </a:extLst>
          </p:cNvPr>
          <p:cNvSpPr txBox="1"/>
          <p:nvPr/>
        </p:nvSpPr>
        <p:spPr>
          <a:xfrm>
            <a:off x="1365941" y="789153"/>
            <a:ext cx="1983526"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Focus on Reduced Emissions/Exhaust &amp; Improved Fuel Consumption Technology by Component Manufacturers</a:t>
            </a:r>
          </a:p>
        </p:txBody>
      </p:sp>
      <p:sp>
        <p:nvSpPr>
          <p:cNvPr id="14" name="Text Placeholder 3">
            <a:extLst>
              <a:ext uri="{FF2B5EF4-FFF2-40B4-BE49-F238E27FC236}">
                <a16:creationId xmlns:a16="http://schemas.microsoft.com/office/drawing/2014/main" id="{EEFEBD09-CBE6-42E5-9556-CEFB84720638}"/>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panose="02000505000000020004" pitchFamily="2" charset="0"/>
                <a:ea typeface="+mn-ea"/>
                <a:cs typeface="Arial" panose="020B0604020202020204" pitchFamily="34" charset="0"/>
              </a:rPr>
              <a:t>Market Drivers</a:t>
            </a:r>
          </a:p>
        </p:txBody>
      </p:sp>
      <p:sp>
        <p:nvSpPr>
          <p:cNvPr id="16" name="Block Arc 15">
            <a:extLst>
              <a:ext uri="{FF2B5EF4-FFF2-40B4-BE49-F238E27FC236}">
                <a16:creationId xmlns:a16="http://schemas.microsoft.com/office/drawing/2014/main" id="{4C68FB65-429F-4FBE-94FF-4466593B930D}"/>
              </a:ext>
            </a:extLst>
          </p:cNvPr>
          <p:cNvSpPr/>
          <p:nvPr/>
        </p:nvSpPr>
        <p:spPr>
          <a:xfrm>
            <a:off x="-1405385" y="1789608"/>
            <a:ext cx="2804999" cy="3109892"/>
          </a:xfrm>
          <a:prstGeom prst="blockArc">
            <a:avLst>
              <a:gd name="adj1" fmla="val 16173961"/>
              <a:gd name="adj2" fmla="val 5453715"/>
              <a:gd name="adj3" fmla="val 1160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25" name="Block Arc 24">
            <a:extLst>
              <a:ext uri="{FF2B5EF4-FFF2-40B4-BE49-F238E27FC236}">
                <a16:creationId xmlns:a16="http://schemas.microsoft.com/office/drawing/2014/main" id="{0BDCC133-3989-4E9A-ABB8-F5C4CE843DA5}"/>
              </a:ext>
            </a:extLst>
          </p:cNvPr>
          <p:cNvSpPr/>
          <p:nvPr/>
        </p:nvSpPr>
        <p:spPr>
          <a:xfrm>
            <a:off x="-1405385" y="1765722"/>
            <a:ext cx="2799229" cy="3123778"/>
          </a:xfrm>
          <a:prstGeom prst="blockArc">
            <a:avLst>
              <a:gd name="adj1" fmla="val 16173961"/>
              <a:gd name="adj2" fmla="val 5343739"/>
              <a:gd name="adj3" fmla="val 1158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
        <p:nvSpPr>
          <p:cNvPr id="17" name="Block Arc 16">
            <a:extLst>
              <a:ext uri="{FF2B5EF4-FFF2-40B4-BE49-F238E27FC236}">
                <a16:creationId xmlns:a16="http://schemas.microsoft.com/office/drawing/2014/main" id="{9DDC8167-A6AE-4B47-A6DF-71A97DBF32FE}"/>
              </a:ext>
            </a:extLst>
          </p:cNvPr>
          <p:cNvSpPr/>
          <p:nvPr/>
        </p:nvSpPr>
        <p:spPr>
          <a:xfrm>
            <a:off x="-1399615" y="1765722"/>
            <a:ext cx="2799229" cy="3123778"/>
          </a:xfrm>
          <a:prstGeom prst="blockArc">
            <a:avLst>
              <a:gd name="adj1" fmla="val 16173961"/>
              <a:gd name="adj2" fmla="val 21471725"/>
              <a:gd name="adj3" fmla="val 1146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endParaRPr>
          </a:p>
        </p:txBody>
      </p:sp>
      <p:sp>
        <p:nvSpPr>
          <p:cNvPr id="15" name="Oval 14">
            <a:extLst>
              <a:ext uri="{FF2B5EF4-FFF2-40B4-BE49-F238E27FC236}">
                <a16:creationId xmlns:a16="http://schemas.microsoft.com/office/drawing/2014/main" id="{97019D59-7936-42A0-BFBB-5FEFB4105D62}"/>
              </a:ext>
            </a:extLst>
          </p:cNvPr>
          <p:cNvSpPr/>
          <p:nvPr/>
        </p:nvSpPr>
        <p:spPr>
          <a:xfrm>
            <a:off x="1468033" y="3029803"/>
            <a:ext cx="537366" cy="53736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rPr>
              <a:t>2</a:t>
            </a: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mn-cs"/>
            </a:endParaRPr>
          </a:p>
        </p:txBody>
      </p:sp>
      <p:sp>
        <p:nvSpPr>
          <p:cNvPr id="20" name="TextBox 19">
            <a:extLst>
              <a:ext uri="{FF2B5EF4-FFF2-40B4-BE49-F238E27FC236}">
                <a16:creationId xmlns:a16="http://schemas.microsoft.com/office/drawing/2014/main" id="{3E6B6474-126C-4EFF-993C-4BCA1FF02C74}"/>
              </a:ext>
            </a:extLst>
          </p:cNvPr>
          <p:cNvSpPr txBox="1"/>
          <p:nvPr/>
        </p:nvSpPr>
        <p:spPr>
          <a:xfrm>
            <a:off x="2001469" y="3098431"/>
            <a:ext cx="1657754" cy="400110"/>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Direct reach by OEMs to Retailers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9500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A87E88-DD43-49EB-B548-84221F772513}"/>
              </a:ext>
            </a:extLst>
          </p:cNvPr>
          <p:cNvSpPr>
            <a:spLocks noGrp="1"/>
          </p:cNvSpPr>
          <p:nvPr>
            <p:ph type="body" sz="quarter" idx="4294967295"/>
          </p:nvPr>
        </p:nvSpPr>
        <p:spPr>
          <a:xfrm>
            <a:off x="53074" y="127551"/>
            <a:ext cx="7863840" cy="523444"/>
          </a:xfrm>
        </p:spPr>
        <p:txBody>
          <a:bodyPr anchor="t">
            <a:normAutofit/>
          </a:bodyPr>
          <a:lstStyle/>
          <a:p>
            <a:pPr marL="0" indent="0" defTabSz="914400">
              <a:spcBef>
                <a:spcPts val="1000"/>
              </a:spcBef>
              <a:buNone/>
              <a:defRPr/>
            </a:pPr>
            <a:r>
              <a:rPr lang="en-US" sz="1400" b="1" dirty="0">
                <a:latin typeface="Montserrat" panose="02000505000000020004" pitchFamily="2" charset="0"/>
                <a:cs typeface="Arial" panose="020B0604020202020204" pitchFamily="34" charset="0"/>
              </a:rPr>
              <a:t>Market Challenges</a:t>
            </a:r>
          </a:p>
        </p:txBody>
      </p:sp>
      <p:sp>
        <p:nvSpPr>
          <p:cNvPr id="24" name="Rectangle 23">
            <a:extLst>
              <a:ext uri="{FF2B5EF4-FFF2-40B4-BE49-F238E27FC236}">
                <a16:creationId xmlns:a16="http://schemas.microsoft.com/office/drawing/2014/main" id="{E9913E38-9A55-4671-8113-4D85230AE951}"/>
              </a:ext>
            </a:extLst>
          </p:cNvPr>
          <p:cNvSpPr/>
          <p:nvPr/>
        </p:nvSpPr>
        <p:spPr>
          <a:xfrm>
            <a:off x="41353" y="758226"/>
            <a:ext cx="9102647" cy="5754262"/>
          </a:xfrm>
          <a:prstGeom prst="rect">
            <a:avLst/>
          </a:prstGeom>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1">
            <a:extLst>
              <a:ext uri="{FF2B5EF4-FFF2-40B4-BE49-F238E27FC236}">
                <a16:creationId xmlns:a16="http://schemas.microsoft.com/office/drawing/2014/main" id="{73978830-A92D-4EB3-874B-7562A6FFB25F}"/>
              </a:ext>
            </a:extLst>
          </p:cNvPr>
          <p:cNvSpPr/>
          <p:nvPr/>
        </p:nvSpPr>
        <p:spPr>
          <a:xfrm>
            <a:off x="8063345" y="650995"/>
            <a:ext cx="1080655" cy="5959404"/>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Pe</a:t>
            </a:r>
          </a:p>
        </p:txBody>
      </p:sp>
      <p:grpSp>
        <p:nvGrpSpPr>
          <p:cNvPr id="19" name="Group 18">
            <a:extLst>
              <a:ext uri="{FF2B5EF4-FFF2-40B4-BE49-F238E27FC236}">
                <a16:creationId xmlns:a16="http://schemas.microsoft.com/office/drawing/2014/main" id="{361B812D-6788-4AC0-91DD-E62F5A47B8D5}"/>
              </a:ext>
            </a:extLst>
          </p:cNvPr>
          <p:cNvGrpSpPr/>
          <p:nvPr/>
        </p:nvGrpSpPr>
        <p:grpSpPr>
          <a:xfrm>
            <a:off x="-178839" y="622359"/>
            <a:ext cx="8552072" cy="5959404"/>
            <a:chOff x="253343" y="374267"/>
            <a:chExt cx="8510388" cy="5724525"/>
          </a:xfrm>
        </p:grpSpPr>
        <p:graphicFrame>
          <p:nvGraphicFramePr>
            <p:cNvPr id="20" name="Diagram 19">
              <a:extLst>
                <a:ext uri="{FF2B5EF4-FFF2-40B4-BE49-F238E27FC236}">
                  <a16:creationId xmlns:a16="http://schemas.microsoft.com/office/drawing/2014/main" id="{31C6D45C-453F-472E-B6F7-8E8B2FF92DC4}"/>
                </a:ext>
              </a:extLst>
            </p:cNvPr>
            <p:cNvGraphicFramePr/>
            <p:nvPr>
              <p:extLst>
                <p:ext uri="{D42A27DB-BD31-4B8C-83A1-F6EECF244321}">
                  <p14:modId xmlns:p14="http://schemas.microsoft.com/office/powerpoint/2010/main" val="1537664318"/>
                </p:ext>
              </p:extLst>
            </p:nvPr>
          </p:nvGraphicFramePr>
          <p:xfrm>
            <a:off x="253343" y="374267"/>
            <a:ext cx="8510388" cy="572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B387DFE0-D9D6-4216-AFE3-4BB62D5EEE5E}"/>
                </a:ext>
              </a:extLst>
            </p:cNvPr>
            <p:cNvSpPr txBox="1"/>
            <p:nvPr/>
          </p:nvSpPr>
          <p:spPr>
            <a:xfrm>
              <a:off x="669765" y="949059"/>
              <a:ext cx="1598898" cy="9756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Lacking Substantial Product Availability on Regular Basis</a:t>
              </a:r>
            </a:p>
          </p:txBody>
        </p:sp>
        <p:sp>
          <p:nvSpPr>
            <p:cNvPr id="22" name="TextBox 21">
              <a:extLst>
                <a:ext uri="{FF2B5EF4-FFF2-40B4-BE49-F238E27FC236}">
                  <a16:creationId xmlns:a16="http://schemas.microsoft.com/office/drawing/2014/main" id="{43B432B0-183D-42AC-8D9A-FA73E1160DF7}"/>
                </a:ext>
              </a:extLst>
            </p:cNvPr>
            <p:cNvSpPr txBox="1"/>
            <p:nvPr/>
          </p:nvSpPr>
          <p:spPr>
            <a:xfrm>
              <a:off x="675354" y="2677701"/>
              <a:ext cx="1523793" cy="9756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Aftermarket Counterfeit Parts and the Unorganized Sector</a:t>
              </a:r>
            </a:p>
          </p:txBody>
        </p:sp>
      </p:grpSp>
      <p:sp>
        <p:nvSpPr>
          <p:cNvPr id="23" name="TextBox 22">
            <a:extLst>
              <a:ext uri="{FF2B5EF4-FFF2-40B4-BE49-F238E27FC236}">
                <a16:creationId xmlns:a16="http://schemas.microsoft.com/office/drawing/2014/main" id="{6C397A81-6B26-453A-BF25-31AF547630A2}"/>
              </a:ext>
            </a:extLst>
          </p:cNvPr>
          <p:cNvSpPr txBox="1"/>
          <p:nvPr/>
        </p:nvSpPr>
        <p:spPr>
          <a:xfrm>
            <a:off x="191624" y="5124803"/>
            <a:ext cx="153125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Competitive Pricing Issue</a:t>
            </a:r>
          </a:p>
        </p:txBody>
      </p:sp>
    </p:spTree>
    <p:extLst>
      <p:ext uri="{BB962C8B-B14F-4D97-AF65-F5344CB8AC3E}">
        <p14:creationId xmlns:p14="http://schemas.microsoft.com/office/powerpoint/2010/main" val="2076563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7196B-E6D2-43F6-8559-3CAB1DC9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56" r="555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F976CE99-A61F-4BEA-AEA9-B6441DFA02A8}"/>
              </a:ext>
            </a:extLst>
          </p:cNvPr>
          <p:cNvSpPr/>
          <p:nvPr/>
        </p:nvSpPr>
        <p:spPr>
          <a:xfrm>
            <a:off x="-3" y="754379"/>
            <a:ext cx="5936779"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MARKET TRENDS AND DEVELOPMENTS </a:t>
            </a:r>
          </a:p>
        </p:txBody>
      </p:sp>
    </p:spTree>
    <p:extLst>
      <p:ext uri="{BB962C8B-B14F-4D97-AF65-F5344CB8AC3E}">
        <p14:creationId xmlns:p14="http://schemas.microsoft.com/office/powerpoint/2010/main" val="1524969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3">
            <a:extLst>
              <a:ext uri="{FF2B5EF4-FFF2-40B4-BE49-F238E27FC236}">
                <a16:creationId xmlns:a16="http://schemas.microsoft.com/office/drawing/2014/main" id="{4A74CF3F-195F-4A3B-BBA6-C739E2812671}"/>
              </a:ext>
            </a:extLst>
          </p:cNvPr>
          <p:cNvSpPr txBox="1">
            <a:spLocks/>
          </p:cNvSpPr>
          <p:nvPr/>
        </p:nvSpPr>
        <p:spPr>
          <a:xfrm>
            <a:off x="53074" y="127551"/>
            <a:ext cx="7863840" cy="5234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Montserrat"/>
                <a:ea typeface="+mn-ea"/>
                <a:cs typeface="+mn-cs"/>
              </a:rPr>
              <a:t>Market Trends and Developments </a:t>
            </a:r>
          </a:p>
        </p:txBody>
      </p:sp>
      <p:sp>
        <p:nvSpPr>
          <p:cNvPr id="23" name="TextBox 22">
            <a:extLst>
              <a:ext uri="{FF2B5EF4-FFF2-40B4-BE49-F238E27FC236}">
                <a16:creationId xmlns:a16="http://schemas.microsoft.com/office/drawing/2014/main" id="{1DBEDB6A-1BAF-4A63-BED1-9E8247182F33}"/>
              </a:ext>
            </a:extLst>
          </p:cNvPr>
          <p:cNvSpPr txBox="1"/>
          <p:nvPr/>
        </p:nvSpPr>
        <p:spPr>
          <a:xfrm>
            <a:off x="755455" y="4027422"/>
            <a:ext cx="7863840" cy="292068"/>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42" name="Group 41">
            <a:extLst>
              <a:ext uri="{FF2B5EF4-FFF2-40B4-BE49-F238E27FC236}">
                <a16:creationId xmlns:a16="http://schemas.microsoft.com/office/drawing/2014/main" id="{59BEF6F4-2CBA-4077-A9F6-B737BBE27B6F}"/>
              </a:ext>
            </a:extLst>
          </p:cNvPr>
          <p:cNvGrpSpPr/>
          <p:nvPr/>
        </p:nvGrpSpPr>
        <p:grpSpPr>
          <a:xfrm>
            <a:off x="285179" y="1353030"/>
            <a:ext cx="403527" cy="403527"/>
            <a:chOff x="4298598" y="1406129"/>
            <a:chExt cx="538036" cy="538036"/>
          </a:xfrm>
        </p:grpSpPr>
        <p:sp>
          <p:nvSpPr>
            <p:cNvPr id="43" name="Oval 42">
              <a:extLst>
                <a:ext uri="{FF2B5EF4-FFF2-40B4-BE49-F238E27FC236}">
                  <a16:creationId xmlns:a16="http://schemas.microsoft.com/office/drawing/2014/main" id="{28B11219-D4B8-482B-8A72-7E0E833F2F48}"/>
                </a:ext>
              </a:extLst>
            </p:cNvPr>
            <p:cNvSpPr/>
            <p:nvPr/>
          </p:nvSpPr>
          <p:spPr>
            <a:xfrm>
              <a:off x="4298598" y="1406129"/>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48" name="TextBox 73">
              <a:extLst>
                <a:ext uri="{FF2B5EF4-FFF2-40B4-BE49-F238E27FC236}">
                  <a16:creationId xmlns:a16="http://schemas.microsoft.com/office/drawing/2014/main" id="{9E0E7CED-13A6-4B4B-991E-6E914795733D}"/>
                </a:ext>
              </a:extLst>
            </p:cNvPr>
            <p:cNvSpPr txBox="1"/>
            <p:nvPr/>
          </p:nvSpPr>
          <p:spPr>
            <a:xfrm>
              <a:off x="4387597" y="1475093"/>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1</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49" name="Group 48">
            <a:extLst>
              <a:ext uri="{FF2B5EF4-FFF2-40B4-BE49-F238E27FC236}">
                <a16:creationId xmlns:a16="http://schemas.microsoft.com/office/drawing/2014/main" id="{CBE9B34D-95E6-4FD3-8A5D-19EE055A6759}"/>
              </a:ext>
            </a:extLst>
          </p:cNvPr>
          <p:cNvGrpSpPr/>
          <p:nvPr/>
        </p:nvGrpSpPr>
        <p:grpSpPr>
          <a:xfrm>
            <a:off x="275654" y="3187819"/>
            <a:ext cx="403527" cy="403527"/>
            <a:chOff x="4298598" y="2241725"/>
            <a:chExt cx="538036" cy="538036"/>
          </a:xfrm>
        </p:grpSpPr>
        <p:sp>
          <p:nvSpPr>
            <p:cNvPr id="50" name="Oval 49">
              <a:extLst>
                <a:ext uri="{FF2B5EF4-FFF2-40B4-BE49-F238E27FC236}">
                  <a16:creationId xmlns:a16="http://schemas.microsoft.com/office/drawing/2014/main" id="{9D95AE75-1BEB-47FB-A3F2-F8EE3614227C}"/>
                </a:ext>
              </a:extLst>
            </p:cNvPr>
            <p:cNvSpPr/>
            <p:nvPr/>
          </p:nvSpPr>
          <p:spPr>
            <a:xfrm>
              <a:off x="4298598" y="2241725"/>
              <a:ext cx="538036" cy="538036"/>
            </a:xfrm>
            <a:prstGeom prst="ellipse">
              <a:avLst/>
            </a:prstGeom>
            <a:gradFill flip="none" rotWithShape="1">
              <a:gsLst>
                <a:gs pos="0">
                  <a:schemeClr val="bg1">
                    <a:lumMod val="87000"/>
                  </a:schemeClr>
                </a:gs>
                <a:gs pos="100000">
                  <a:schemeClr val="bg1"/>
                </a:gs>
              </a:gsLst>
              <a:lin ang="0" scaled="1"/>
              <a:tileRect/>
            </a:gra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1" name="TextBox 74">
              <a:extLst>
                <a:ext uri="{FF2B5EF4-FFF2-40B4-BE49-F238E27FC236}">
                  <a16:creationId xmlns:a16="http://schemas.microsoft.com/office/drawing/2014/main" id="{09841E52-542B-4E86-BF47-979AC7E1A1F1}"/>
                </a:ext>
              </a:extLst>
            </p:cNvPr>
            <p:cNvSpPr txBox="1"/>
            <p:nvPr/>
          </p:nvSpPr>
          <p:spPr>
            <a:xfrm>
              <a:off x="4387597" y="2310689"/>
              <a:ext cx="360040" cy="400109"/>
            </a:xfrm>
            <a:prstGeom prst="rect">
              <a:avLst/>
            </a:prstGeom>
            <a:noFill/>
          </p:spPr>
          <p:txBody>
            <a:bodyPr wrap="square" rtlCol="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2</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2" name="Group 51">
            <a:extLst>
              <a:ext uri="{FF2B5EF4-FFF2-40B4-BE49-F238E27FC236}">
                <a16:creationId xmlns:a16="http://schemas.microsoft.com/office/drawing/2014/main" id="{E0B7A689-CD9F-4A44-8DE6-40DD1E5EA5ED}"/>
              </a:ext>
            </a:extLst>
          </p:cNvPr>
          <p:cNvGrpSpPr/>
          <p:nvPr/>
        </p:nvGrpSpPr>
        <p:grpSpPr>
          <a:xfrm>
            <a:off x="285179" y="5365499"/>
            <a:ext cx="403527" cy="403527"/>
            <a:chOff x="4298598" y="3049560"/>
            <a:chExt cx="538036" cy="538036"/>
          </a:xfrm>
        </p:grpSpPr>
        <p:sp>
          <p:nvSpPr>
            <p:cNvPr id="53" name="Oval 52">
              <a:extLst>
                <a:ext uri="{FF2B5EF4-FFF2-40B4-BE49-F238E27FC236}">
                  <a16:creationId xmlns:a16="http://schemas.microsoft.com/office/drawing/2014/main" id="{DC56BEB6-16F5-42A0-82EF-01CEF78C6954}"/>
                </a:ext>
              </a:extLst>
            </p:cNvPr>
            <p:cNvSpPr/>
            <p:nvPr/>
          </p:nvSpPr>
          <p:spPr>
            <a:xfrm>
              <a:off x="4298598" y="3049560"/>
              <a:ext cx="538036" cy="538036"/>
            </a:xfrm>
            <a:prstGeom prst="ellipse">
              <a:avLst/>
            </a:prstGeom>
            <a:gradFill flip="none" rotWithShape="1">
              <a:gsLst>
                <a:gs pos="0">
                  <a:schemeClr val="bg1">
                    <a:lumMod val="87000"/>
                  </a:schemeClr>
                </a:gs>
                <a:gs pos="100000">
                  <a:schemeClr val="bg1"/>
                </a:gs>
              </a:gsLst>
              <a:lin ang="0" scaled="1"/>
              <a:tileRect/>
            </a:gradFill>
            <a:ln w="31750">
              <a:solidFill>
                <a:srgbClr val="F35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1200" cap="none" spc="0" normalizeH="0" baseline="0" noProof="0" dirty="0">
                <a:ln>
                  <a:noFill/>
                </a:ln>
                <a:solidFill>
                  <a:prstClr val="black">
                    <a:lumMod val="65000"/>
                    <a:lumOff val="35000"/>
                  </a:prstClr>
                </a:solidFill>
                <a:effectLst/>
                <a:uLnTx/>
                <a:uFillTx/>
                <a:latin typeface="Calibri" panose="020F0502020204030204"/>
                <a:ea typeface="맑은 고딕" panose="020B0503020000020004" pitchFamily="34" charset="-127"/>
                <a:cs typeface="+mn-cs"/>
              </a:endParaRPr>
            </a:p>
          </p:txBody>
        </p:sp>
        <p:sp>
          <p:nvSpPr>
            <p:cNvPr id="54" name="TextBox 53">
              <a:extLst>
                <a:ext uri="{FF2B5EF4-FFF2-40B4-BE49-F238E27FC236}">
                  <a16:creationId xmlns:a16="http://schemas.microsoft.com/office/drawing/2014/main" id="{8E2782D4-6224-420D-9AEC-E03BF1404A4A}"/>
                </a:ext>
              </a:extLst>
            </p:cNvPr>
            <p:cNvSpPr txBox="1"/>
            <p:nvPr/>
          </p:nvSpPr>
          <p:spPr>
            <a:xfrm>
              <a:off x="4387597" y="3118524"/>
              <a:ext cx="360040" cy="400109"/>
            </a:xfrm>
            <a:prstGeom prst="rect">
              <a:avLst/>
            </a:prstGeom>
            <a:noFill/>
          </p:spPr>
          <p:txBody>
            <a:bodyPr wrap="square"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rPr>
                <a:t>3</a:t>
              </a:r>
              <a:endParaRPr kumimoji="0" lang="ko-KR" altLang="en-US" sz="1350" b="1" i="0" u="none" strike="noStrike" kern="1200" cap="none" spc="0" normalizeH="0" baseline="0" noProof="0" dirty="0">
                <a:ln>
                  <a:noFill/>
                </a:ln>
                <a:solidFill>
                  <a:prstClr val="black"/>
                </a:solidFill>
                <a:effectLst/>
                <a:uLnTx/>
                <a:uFillTx/>
                <a:latin typeface="Arial" pitchFamily="34" charset="0"/>
                <a:ea typeface="맑은 고딕" panose="020B0503020000020004" pitchFamily="34" charset="-127"/>
                <a:cs typeface="Arial" pitchFamily="34" charset="0"/>
              </a:endParaRPr>
            </a:p>
          </p:txBody>
        </p:sp>
      </p:grpSp>
      <p:grpSp>
        <p:nvGrpSpPr>
          <p:cNvPr id="58" name="Group 57">
            <a:extLst>
              <a:ext uri="{FF2B5EF4-FFF2-40B4-BE49-F238E27FC236}">
                <a16:creationId xmlns:a16="http://schemas.microsoft.com/office/drawing/2014/main" id="{586A9D42-4EAF-4B9E-92E8-6C201641C32C}"/>
              </a:ext>
            </a:extLst>
          </p:cNvPr>
          <p:cNvGrpSpPr/>
          <p:nvPr/>
        </p:nvGrpSpPr>
        <p:grpSpPr>
          <a:xfrm>
            <a:off x="774594" y="2878924"/>
            <a:ext cx="7863840" cy="2112852"/>
            <a:chOff x="512124" y="2578125"/>
            <a:chExt cx="1981702" cy="3999977"/>
          </a:xfrm>
        </p:grpSpPr>
        <p:sp>
          <p:nvSpPr>
            <p:cNvPr id="59" name="TextBox 58">
              <a:extLst>
                <a:ext uri="{FF2B5EF4-FFF2-40B4-BE49-F238E27FC236}">
                  <a16:creationId xmlns:a16="http://schemas.microsoft.com/office/drawing/2014/main" id="{93510389-D322-46A3-A9E0-C09FED5B6004}"/>
                </a:ext>
              </a:extLst>
            </p:cNvPr>
            <p:cNvSpPr txBox="1"/>
            <p:nvPr/>
          </p:nvSpPr>
          <p:spPr>
            <a:xfrm>
              <a:off x="667590" y="2578125"/>
              <a:ext cx="1721348" cy="466137"/>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rPr>
                <a:t>Growing Popularity of E-commerce Platform</a:t>
              </a:r>
            </a:p>
          </p:txBody>
        </p:sp>
        <p:sp>
          <p:nvSpPr>
            <p:cNvPr id="60" name="TextBox 59">
              <a:extLst>
                <a:ext uri="{FF2B5EF4-FFF2-40B4-BE49-F238E27FC236}">
                  <a16:creationId xmlns:a16="http://schemas.microsoft.com/office/drawing/2014/main" id="{A30A995A-04AC-4F46-A0EE-00B1F96D906E}"/>
                </a:ext>
              </a:extLst>
            </p:cNvPr>
            <p:cNvSpPr txBox="1"/>
            <p:nvPr/>
          </p:nvSpPr>
          <p:spPr>
            <a:xfrm>
              <a:off x="512124" y="2966142"/>
              <a:ext cx="1981702" cy="3611960"/>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The lack of domestically produced items, low prices, market participants' consumer-focused targeting, and higher-quality goods have all contributed to the expansion of the e-commerce sector. Additionally, e-commerce enables OEMs with a chance to sell their goods directly to customers, relieving them of the troublesome supply chain, and provides SMEs with numerous benefits for business growth and globalization. Global utilization of the e-commerce logistics sector will increase as the rising country's index of digital service acceptance rises. An international indicator called the "Digital Service Adoption Index" tracks how many sectors of society—including business, government, and the general public—have adopted digital technology. Organizations can thrive in a world where technology is widely used thanks to the efficiency and connectivity that digital technologies offer.</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 name="TextBox 1">
            <a:extLst>
              <a:ext uri="{FF2B5EF4-FFF2-40B4-BE49-F238E27FC236}">
                <a16:creationId xmlns:a16="http://schemas.microsoft.com/office/drawing/2014/main" id="{61484A49-C6D2-739F-E439-732C44AF5F10}"/>
              </a:ext>
            </a:extLst>
          </p:cNvPr>
          <p:cNvSpPr txBox="1"/>
          <p:nvPr/>
        </p:nvSpPr>
        <p:spPr>
          <a:xfrm>
            <a:off x="816660" y="5210945"/>
            <a:ext cx="7827768" cy="1446230"/>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Alliance Tire Group (ATG), a manufacturer of off-highway tires owned by the Yokohama Group of Japan, revealed intentions to construct its third facility in the nation in Visakhapatnam in September 2020. The project is expected to cost USD 165 Million (Rs. 1,240 crore). According to Mr. </a:t>
            </a:r>
            <a:r>
              <a:rPr kumimoji="0" lang="en-US" sz="10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Soumitra</a:t>
            </a: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Bhattacharya, managing director of Bosch Ltd, the manufacturer of auto components, plans to invest more than USD 25.12 million Rs. 200 crore in India over the next five years in the fields of advanced automotive technologies and digital mobility. Also, German Auto component major ZF has doubled down on India with an investment of USD 214.10 Billion.</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731540E2-171B-9463-8E99-077EF34F6EA6}"/>
              </a:ext>
            </a:extLst>
          </p:cNvPr>
          <p:cNvSpPr txBox="1"/>
          <p:nvPr/>
        </p:nvSpPr>
        <p:spPr>
          <a:xfrm>
            <a:off x="1215192" y="647895"/>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rPr>
              <a:t>Improvising in </a:t>
            </a: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 Product development Capabilities</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FDE89041-29C4-00AF-6021-784D00F9A8DD}"/>
              </a:ext>
            </a:extLst>
          </p:cNvPr>
          <p:cNvSpPr txBox="1"/>
          <p:nvPr/>
        </p:nvSpPr>
        <p:spPr>
          <a:xfrm>
            <a:off x="860927" y="806937"/>
            <a:ext cx="7895771" cy="1907895"/>
          </a:xfrm>
          <a:prstGeom prst="rect">
            <a:avLst/>
          </a:prstGeom>
          <a:noFill/>
        </p:spPr>
        <p:txBody>
          <a:bodyPr wrap="square" lIns="0" rIns="0" rtlCol="0" anchor="ctr">
            <a:spAutoFit/>
          </a:bodyPr>
          <a:lstStyle/>
          <a:p>
            <a:pPr marL="0" marR="0" lvl="0" indent="0" algn="just" defTabSz="342900" rtl="0" eaLnBrk="1" fontAlgn="auto" latinLnBrk="0" hangingPunct="1">
              <a:lnSpc>
                <a:spcPct val="15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To meet the quality product standard, companies are expanding their spending in establishing up R&amp;D operations and laboratories to execute tasks like analysis, simulation, and engineering animations. Additionally, the expansion of global OEM sourcing from India over the past several years and the increasing indigenization of global OEMs are making the nation a desirable location for designing and manufacturing. Nitin Gadkari, Minister of Road Transport and Highways, requested that flex-fuel vehicle production begin within the next six months in December 2021. ZF, a prominent manufacturer of German automotive components, opened and extended its new Tech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centre</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in India in June 2022.In March 2022, Minister of State for Power and Heavy Industries Mr. Krishan Pal </a:t>
            </a:r>
            <a:r>
              <a:rPr kumimoji="0" lang="en-US" sz="1000" b="0" i="0" u="none" strike="noStrike" kern="1200" cap="none" spc="0" normalizeH="0" baseline="0" noProof="0" dirty="0" err="1">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Gurjar</a:t>
            </a:r>
            <a:r>
              <a:rPr kumimoji="0" lang="en-US" sz="1000" b="0" i="0" u="none" strike="noStrike" kern="1200" cap="none" spc="0" normalizeH="0" baseline="0" noProof="0" dirty="0">
                <a:ln>
                  <a:noFill/>
                </a:ln>
                <a:solidFill>
                  <a:srgbClr val="E7E6E6">
                    <a:lumMod val="10000"/>
                  </a:srgbClr>
                </a:solidFill>
                <a:effectLst/>
                <a:uLnTx/>
                <a:uFillTx/>
                <a:latin typeface="Verdana" panose="020B0604030504040204" pitchFamily="34" charset="0"/>
                <a:ea typeface="Verdana" panose="020B0604030504040204" pitchFamily="34" charset="0"/>
                <a:cs typeface="Verdana" panose="020B0604030504040204" pitchFamily="34" charset="0"/>
              </a:rPr>
              <a:t>, said that Indian and foreign automobile manufacturers have taken initiatives to develop hydrogen fuel cell vehicles.</a:t>
            </a:r>
            <a:endParaRPr kumimoji="0" lang="en-IN"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1524314A-3513-77CC-C442-46FC565CC8D1}"/>
              </a:ext>
            </a:extLst>
          </p:cNvPr>
          <p:cNvSpPr txBox="1"/>
          <p:nvPr/>
        </p:nvSpPr>
        <p:spPr>
          <a:xfrm>
            <a:off x="1338716" y="5064287"/>
            <a:ext cx="7173534" cy="246221"/>
          </a:xfrm>
          <a:prstGeom prst="rect">
            <a:avLst/>
          </a:prstGeom>
          <a:noFill/>
        </p:spPr>
        <p:txBody>
          <a:bodyPr wrap="square" lIns="0" rtlCol="0" anchor="ctr">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IN" sz="1000" b="1" dirty="0">
                <a:solidFill>
                  <a:srgbClr val="F3591F"/>
                </a:solidFill>
                <a:latin typeface="Verdana" panose="020B0604030504040204" pitchFamily="34" charset="0"/>
                <a:ea typeface="Verdana" panose="020B0604030504040204" pitchFamily="34" charset="0"/>
                <a:cs typeface="Verdana" panose="020B0604030504040204" pitchFamily="34" charset="0"/>
              </a:rPr>
              <a:t>Rise in Investment</a:t>
            </a:r>
            <a:endParaRPr kumimoji="0" lang="en-IN" sz="1000" b="1" i="0" u="none" strike="noStrike" kern="1200" cap="none" spc="0" normalizeH="0" baseline="0" noProof="0" dirty="0">
              <a:ln>
                <a:noFill/>
              </a:ln>
              <a:solidFill>
                <a:srgbClr val="F3591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458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7196B-E6D2-43F6-8559-3CAB1DC99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000" r="1500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F976CE99-A61F-4BEA-AEA9-B6441DFA02A8}"/>
              </a:ext>
            </a:extLst>
          </p:cNvPr>
          <p:cNvSpPr/>
          <p:nvPr/>
        </p:nvSpPr>
        <p:spPr>
          <a:xfrm>
            <a:off x="-3" y="754379"/>
            <a:ext cx="4352547" cy="1008160"/>
          </a:xfrm>
          <a:custGeom>
            <a:avLst/>
            <a:gdLst>
              <a:gd name="connsiteX0" fmla="*/ 0 w 6032500"/>
              <a:gd name="connsiteY0" fmla="*/ 0 h 1083212"/>
              <a:gd name="connsiteX1" fmla="*/ 6032500 w 6032500"/>
              <a:gd name="connsiteY1" fmla="*/ 0 h 1083212"/>
              <a:gd name="connsiteX2" fmla="*/ 6032500 w 6032500"/>
              <a:gd name="connsiteY2" fmla="*/ 1083212 h 1083212"/>
              <a:gd name="connsiteX3" fmla="*/ 0 w 6032500"/>
              <a:gd name="connsiteY3" fmla="*/ 1083212 h 1083212"/>
              <a:gd name="connsiteX4" fmla="*/ 0 w 6032500"/>
              <a:gd name="connsiteY4" fmla="*/ 0 h 1083212"/>
              <a:gd name="connsiteX0" fmla="*/ 0 w 6032500"/>
              <a:gd name="connsiteY0" fmla="*/ 0 h 1083212"/>
              <a:gd name="connsiteX1" fmla="*/ 6032500 w 6032500"/>
              <a:gd name="connsiteY1" fmla="*/ 0 h 1083212"/>
              <a:gd name="connsiteX2" fmla="*/ 5526063 w 6032500"/>
              <a:gd name="connsiteY2" fmla="*/ 1083212 h 1083212"/>
              <a:gd name="connsiteX3" fmla="*/ 0 w 6032500"/>
              <a:gd name="connsiteY3" fmla="*/ 1083212 h 1083212"/>
              <a:gd name="connsiteX4" fmla="*/ 0 w 6032500"/>
              <a:gd name="connsiteY4" fmla="*/ 0 h 108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2500" h="1083212">
                <a:moveTo>
                  <a:pt x="0" y="0"/>
                </a:moveTo>
                <a:lnTo>
                  <a:pt x="6032500" y="0"/>
                </a:lnTo>
                <a:lnTo>
                  <a:pt x="5526063" y="1083212"/>
                </a:lnTo>
                <a:lnTo>
                  <a:pt x="0" y="1083212"/>
                </a:lnTo>
                <a:lnTo>
                  <a:pt x="0" y="0"/>
                </a:lnTo>
                <a:close/>
              </a:path>
            </a:pathLst>
          </a:custGeom>
          <a:solidFill>
            <a:sysClr val="window" lastClr="FFFFFF"/>
          </a:solidFill>
          <a:ln w="12700" cap="flat" cmpd="sng" algn="ctr">
            <a:noFill/>
            <a:prstDash val="solid"/>
            <a:miter lim="800000"/>
          </a:ln>
          <a:effectLst>
            <a:innerShdw blurRad="76200" dist="76200" dir="18900000">
              <a:prstClr val="black">
                <a:alpha val="46000"/>
              </a:prstClr>
            </a:innerShdw>
          </a:effectLst>
        </p:spPr>
        <p:txBody>
          <a:bodyPr rtlCol="0" anchor="ct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srgbClr val="44546A">
                    <a:lumMod val="25000"/>
                  </a:srgbClr>
                </a:solidFill>
                <a:effectLst/>
                <a:uLnTx/>
                <a:uFillTx/>
                <a:latin typeface="Arial" panose="020B0604020202020204" pitchFamily="34" charset="0"/>
                <a:ea typeface="+mn-ea"/>
                <a:cs typeface="Arial" panose="020B0604020202020204" pitchFamily="34" charset="0"/>
              </a:rPr>
              <a:t>PRODUCT BENCHMARKING</a:t>
            </a:r>
          </a:p>
        </p:txBody>
      </p:sp>
    </p:spTree>
    <p:extLst>
      <p:ext uri="{BB962C8B-B14F-4D97-AF65-F5344CB8AC3E}">
        <p14:creationId xmlns:p14="http://schemas.microsoft.com/office/powerpoint/2010/main" val="94260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655F601B-CB04-4F0D-B6F6-5A4144C42D8C}"/>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Product Benchmarking</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15" name="TextBox 14">
            <a:extLst>
              <a:ext uri="{FF2B5EF4-FFF2-40B4-BE49-F238E27FC236}">
                <a16:creationId xmlns:a16="http://schemas.microsoft.com/office/drawing/2014/main" id="{D2124164-AB04-4D9B-8428-D727301B1784}"/>
              </a:ext>
            </a:extLst>
          </p:cNvPr>
          <p:cNvSpPr txBox="1"/>
          <p:nvPr/>
        </p:nvSpPr>
        <p:spPr>
          <a:xfrm>
            <a:off x="198803" y="728587"/>
            <a:ext cx="7772698" cy="292068"/>
          </a:xfrm>
          <a:prstGeom prst="rect">
            <a:avLst/>
          </a:prstGeom>
          <a:noFill/>
        </p:spPr>
        <p:txBody>
          <a:bodyPr wrap="square" rtlCol="0">
            <a:no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US" sz="1000" b="1" dirty="0">
                <a:solidFill>
                  <a:prstClr val="black"/>
                </a:solidFill>
                <a:latin typeface="Verdana" panose="020B0604030504040204" pitchFamily="34" charset="0"/>
                <a:ea typeface="Verdana" panose="020B0604030504040204" pitchFamily="34" charset="0"/>
                <a:cs typeface="Verdana" panose="020B0604030504040204" pitchFamily="34" charset="0"/>
              </a:rPr>
              <a:t>Key Products Import Analysis:</a:t>
            </a:r>
            <a:endPar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FE5124CD-3CDA-449E-B406-FA3753D29FEB}"/>
              </a:ext>
            </a:extLst>
          </p:cNvPr>
          <p:cNvSpPr txBox="1"/>
          <p:nvPr/>
        </p:nvSpPr>
        <p:spPr>
          <a:xfrm>
            <a:off x="5742314" y="6396152"/>
            <a:ext cx="3150861" cy="273862"/>
          </a:xfrm>
          <a:prstGeom prst="rect">
            <a:avLst/>
          </a:prstGeom>
          <a:noFill/>
        </p:spPr>
        <p:txBody>
          <a:bodyPr wrap="square" rtlCol="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graphicFrame>
        <p:nvGraphicFramePr>
          <p:cNvPr id="2" name="Table 8">
            <a:extLst>
              <a:ext uri="{FF2B5EF4-FFF2-40B4-BE49-F238E27FC236}">
                <a16:creationId xmlns:a16="http://schemas.microsoft.com/office/drawing/2014/main" id="{BC8161A2-D688-A04B-16CB-E76520F43D71}"/>
              </a:ext>
            </a:extLst>
          </p:cNvPr>
          <p:cNvGraphicFramePr>
            <a:graphicFrameLocks noGrp="1"/>
          </p:cNvGraphicFramePr>
          <p:nvPr>
            <p:extLst>
              <p:ext uri="{D42A27DB-BD31-4B8C-83A1-F6EECF244321}">
                <p14:modId xmlns:p14="http://schemas.microsoft.com/office/powerpoint/2010/main" val="2063877599"/>
              </p:ext>
            </p:extLst>
          </p:nvPr>
        </p:nvGraphicFramePr>
        <p:xfrm>
          <a:off x="346138" y="1171894"/>
          <a:ext cx="8678988" cy="5219763"/>
        </p:xfrm>
        <a:graphic>
          <a:graphicData uri="http://schemas.openxmlformats.org/drawingml/2006/table">
            <a:tbl>
              <a:tblPr firstRow="1" bandRow="1">
                <a:tableStyleId>{93296810-A885-4BE3-A3E7-6D5BEEA58F35}</a:tableStyleId>
              </a:tblPr>
              <a:tblGrid>
                <a:gridCol w="3350628">
                  <a:extLst>
                    <a:ext uri="{9D8B030D-6E8A-4147-A177-3AD203B41FA5}">
                      <a16:colId xmlns:a16="http://schemas.microsoft.com/office/drawing/2014/main" val="2191050447"/>
                    </a:ext>
                  </a:extLst>
                </a:gridCol>
                <a:gridCol w="2664180">
                  <a:extLst>
                    <a:ext uri="{9D8B030D-6E8A-4147-A177-3AD203B41FA5}">
                      <a16:colId xmlns:a16="http://schemas.microsoft.com/office/drawing/2014/main" val="1778637992"/>
                    </a:ext>
                  </a:extLst>
                </a:gridCol>
                <a:gridCol w="2664180">
                  <a:extLst>
                    <a:ext uri="{9D8B030D-6E8A-4147-A177-3AD203B41FA5}">
                      <a16:colId xmlns:a16="http://schemas.microsoft.com/office/drawing/2014/main" val="648884086"/>
                    </a:ext>
                  </a:extLst>
                </a:gridCol>
              </a:tblGrid>
              <a:tr h="467907">
                <a:tc>
                  <a:txBody>
                    <a:bodyPr/>
                    <a:lstStyle/>
                    <a:p>
                      <a:pPr algn="ctr"/>
                      <a:r>
                        <a:rPr lang="en-IN" sz="1100" dirty="0">
                          <a:latin typeface="Arial" panose="020B0604020202020204" pitchFamily="34" charset="0"/>
                          <a:ea typeface="Verdana" panose="020B0604030504040204" pitchFamily="34" charset="0"/>
                          <a:cs typeface="Arial" panose="020B0604020202020204" pitchFamily="34" charset="0"/>
                        </a:rPr>
                        <a:t>Product</a:t>
                      </a:r>
                      <a:endParaRPr lang="en-US" sz="1100" dirty="0">
                        <a:latin typeface="Arial" panose="020B0604020202020204" pitchFamily="34" charset="0"/>
                        <a:ea typeface="Verdana" panose="020B0604030504040204" pitchFamily="34" charset="0"/>
                        <a:cs typeface="Arial" panose="020B0604020202020204" pitchFamily="34" charset="0"/>
                      </a:endParaRP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Reporting Country</a:t>
                      </a:r>
                    </a:p>
                  </a:txBody>
                  <a:tcPr anchor="ctr"/>
                </a:tc>
                <a:tc>
                  <a:txBody>
                    <a:bodyPr/>
                    <a:lstStyle/>
                    <a:p>
                      <a:pPr algn="ctr"/>
                      <a:r>
                        <a:rPr lang="en-US" sz="1100" dirty="0">
                          <a:latin typeface="Arial" panose="020B0604020202020204" pitchFamily="34" charset="0"/>
                          <a:ea typeface="Verdana" panose="020B0604030504040204" pitchFamily="34" charset="0"/>
                          <a:cs typeface="Arial" panose="020B0604020202020204" pitchFamily="34" charset="0"/>
                        </a:rPr>
                        <a:t>Prominent Importing Country</a:t>
                      </a:r>
                    </a:p>
                  </a:txBody>
                  <a:tcPr anchor="ctr"/>
                </a:tc>
                <a:extLst>
                  <a:ext uri="{0D108BD9-81ED-4DB2-BD59-A6C34878D82A}">
                    <a16:rowId xmlns:a16="http://schemas.microsoft.com/office/drawing/2014/main" val="92956858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Brakes</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India</a:t>
                      </a: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Germany, China, South Korea, United States, Italy</a:t>
                      </a:r>
                    </a:p>
                  </a:txBody>
                  <a:tcPr marL="0" marR="0" marT="0" marB="0" anchor="ctr"/>
                </a:tc>
                <a:extLst>
                  <a:ext uri="{0D108BD9-81ED-4DB2-BD59-A6C34878D82A}">
                    <a16:rowId xmlns:a16="http://schemas.microsoft.com/office/drawing/2014/main" val="2179786197"/>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Tires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fontAlgn="ctr"/>
                      <a:r>
                        <a:rPr lang="en-IN" sz="1100" b="0" i="0" u="none" strike="noStrike" dirty="0">
                          <a:solidFill>
                            <a:srgbClr val="000000"/>
                          </a:solidFill>
                          <a:effectLst/>
                          <a:latin typeface="Arial" panose="020B0604020202020204" pitchFamily="34" charset="0"/>
                          <a:cs typeface="Arial" panose="020B0604020202020204" pitchFamily="34" charset="0"/>
                        </a:rPr>
                        <a:t>Thailand, China, Indonesia, Malaysia, Vietnam, Japan</a:t>
                      </a:r>
                    </a:p>
                  </a:txBody>
                  <a:tcPr marL="0" marR="0" marT="0" marB="0" anchor="ctr"/>
                </a:tc>
                <a:extLst>
                  <a:ext uri="{0D108BD9-81ED-4DB2-BD59-A6C34878D82A}">
                    <a16:rowId xmlns:a16="http://schemas.microsoft.com/office/drawing/2014/main" val="3500241684"/>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Oils and Fluids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India</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United States, Singapore, China, Germany, France</a:t>
                      </a:r>
                    </a:p>
                  </a:txBody>
                  <a:tcPr marL="9525" marR="9525" marT="9525" marB="0" anchor="ctr"/>
                </a:tc>
                <a:extLst>
                  <a:ext uri="{0D108BD9-81ED-4DB2-BD59-A6C34878D82A}">
                    <a16:rowId xmlns:a16="http://schemas.microsoft.com/office/drawing/2014/main" val="1539677240"/>
                  </a:ext>
                </a:extLst>
              </a:tr>
              <a:tr h="593982">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Batteries</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India</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100" b="0" i="0" u="none" strike="noStrike" dirty="0">
                          <a:solidFill>
                            <a:srgbClr val="000000"/>
                          </a:solidFill>
                          <a:effectLst/>
                          <a:latin typeface="Arial" panose="020B0604020202020204" pitchFamily="34" charset="0"/>
                          <a:cs typeface="Arial" panose="020B0604020202020204" pitchFamily="34" charset="0"/>
                        </a:rPr>
                        <a:t>China, Thailand., Sweden, Vietnam, United States, Japan</a:t>
                      </a:r>
                    </a:p>
                  </a:txBody>
                  <a:tcPr marL="9525" marR="9525" marT="9525" marB="0" anchor="ctr"/>
                </a:tc>
                <a:extLst>
                  <a:ext uri="{0D108BD9-81ED-4DB2-BD59-A6C34878D82A}">
                    <a16:rowId xmlns:a16="http://schemas.microsoft.com/office/drawing/2014/main" val="2078756131"/>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Filter</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Japan, China, France, South Korea, Singapore, Germany</a:t>
                      </a:r>
                    </a:p>
                  </a:txBody>
                  <a:tcPr marL="9525" marR="9525" marT="9525" marB="0" anchor="ctr"/>
                </a:tc>
                <a:extLst>
                  <a:ext uri="{0D108BD9-81ED-4DB2-BD59-A6C34878D82A}">
                    <a16:rowId xmlns:a16="http://schemas.microsoft.com/office/drawing/2014/main" val="1735068262"/>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Starter/Alternators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Indonesia, Japan, South Korea, Thailand, Germany</a:t>
                      </a:r>
                    </a:p>
                  </a:txBody>
                  <a:tcPr marL="9525" marR="9525" marT="9525" marB="0" anchor="ctr"/>
                </a:tc>
                <a:extLst>
                  <a:ext uri="{0D108BD9-81ED-4DB2-BD59-A6C34878D82A}">
                    <a16:rowId xmlns:a16="http://schemas.microsoft.com/office/drawing/2014/main" val="2378532776"/>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Spark Plugs</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India</a:t>
                      </a:r>
                      <a:endPar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Thailand, Japan, Vietnam, South Korea</a:t>
                      </a:r>
                    </a:p>
                  </a:txBody>
                  <a:tcPr marL="9525" marR="9525" marT="9525" marB="0" anchor="ctr"/>
                </a:tc>
                <a:extLst>
                  <a:ext uri="{0D108BD9-81ED-4DB2-BD59-A6C34878D82A}">
                    <a16:rowId xmlns:a16="http://schemas.microsoft.com/office/drawing/2014/main" val="215069945"/>
                  </a:ext>
                </a:extLst>
              </a:tr>
              <a:tr h="593982">
                <a:tc>
                  <a:txBody>
                    <a:bodyPr/>
                    <a:lstStyle/>
                    <a:p>
                      <a:pPr algn="ctr" fontAlgn="b"/>
                      <a:r>
                        <a:rPr lang="en-IN" sz="1100" b="0" i="0" u="none" strike="noStrike" dirty="0">
                          <a:solidFill>
                            <a:srgbClr val="000000"/>
                          </a:solidFill>
                          <a:effectLst/>
                          <a:latin typeface="Arial" panose="020B0604020202020204" pitchFamily="34" charset="0"/>
                          <a:cs typeface="Arial" panose="020B0604020202020204" pitchFamily="34" charset="0"/>
                        </a:rPr>
                        <a:t>Lighting</a:t>
                      </a: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India</a:t>
                      </a:r>
                    </a:p>
                  </a:txBody>
                  <a:tcPr marL="9525" marR="9525" marT="9525" marB="0" anchor="ctr"/>
                </a:tc>
                <a:tc>
                  <a:txBody>
                    <a:bodyPr/>
                    <a:lstStyle/>
                    <a:p>
                      <a:pPr algn="ctr" rtl="0" fontAlgn="ctr"/>
                      <a:r>
                        <a:rPr lang="en-IN" sz="1100" b="0" i="0" u="none" strike="noStrike" dirty="0">
                          <a:solidFill>
                            <a:srgbClr val="000000"/>
                          </a:solidFill>
                          <a:effectLst/>
                          <a:latin typeface="Arial" panose="020B0604020202020204" pitchFamily="34" charset="0"/>
                          <a:cs typeface="Arial" panose="020B0604020202020204" pitchFamily="34" charset="0"/>
                        </a:rPr>
                        <a:t>China, South Korea, Japan, Germany, </a:t>
                      </a:r>
                      <a:r>
                        <a:rPr lang="en-IN" sz="1100" b="0" i="0" u="none" strike="noStrike" dirty="0" err="1">
                          <a:solidFill>
                            <a:srgbClr val="000000"/>
                          </a:solidFill>
                          <a:effectLst/>
                          <a:latin typeface="Arial" panose="020B0604020202020204" pitchFamily="34" charset="0"/>
                          <a:cs typeface="Arial" panose="020B0604020202020204" pitchFamily="34" charset="0"/>
                        </a:rPr>
                        <a:t>Phillipines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54818964"/>
                  </a:ext>
                </a:extLst>
              </a:tr>
            </a:tbl>
          </a:graphicData>
        </a:graphic>
      </p:graphicFrame>
    </p:spTree>
    <p:extLst>
      <p:ext uri="{BB962C8B-B14F-4D97-AF65-F5344CB8AC3E}">
        <p14:creationId xmlns:p14="http://schemas.microsoft.com/office/powerpoint/2010/main" val="2853988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7D888-1738-4FC9-98BB-21997AF04B06}"/>
              </a:ext>
            </a:extLst>
          </p:cNvPr>
          <p:cNvSpPr/>
          <p:nvPr/>
        </p:nvSpPr>
        <p:spPr>
          <a:xfrm>
            <a:off x="0" y="-41912"/>
            <a:ext cx="9144000" cy="6899912"/>
          </a:xfrm>
          <a:prstGeom prst="rect">
            <a:avLst/>
          </a:prstGeom>
          <a:solidFill>
            <a:schemeClr val="tx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D0CABBDB-61C8-49EE-A51D-FDD7B2EFC3F0}"/>
              </a:ext>
            </a:extLst>
          </p:cNvPr>
          <p:cNvSpPr txBox="1">
            <a:spLocks/>
          </p:cNvSpPr>
          <p:nvPr/>
        </p:nvSpPr>
        <p:spPr>
          <a:xfrm>
            <a:off x="168570" y="443565"/>
            <a:ext cx="2623304" cy="461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Montserrat" panose="02000505000000020004" pitchFamily="2" charset="0"/>
                <a:ea typeface="+mj-ea"/>
                <a:cs typeface="Arial" panose="020B0604020202020204" pitchFamily="34" charset="0"/>
              </a:rPr>
              <a:t>About Us &amp; Disclaimer</a:t>
            </a:r>
          </a:p>
        </p:txBody>
      </p:sp>
      <p:sp>
        <p:nvSpPr>
          <p:cNvPr id="3" name="Rectangle 2">
            <a:extLst>
              <a:ext uri="{FF2B5EF4-FFF2-40B4-BE49-F238E27FC236}">
                <a16:creationId xmlns:a16="http://schemas.microsoft.com/office/drawing/2014/main" id="{FA36F462-B6D7-4C9F-A8DF-E09878AFBB61}"/>
              </a:ext>
            </a:extLst>
          </p:cNvPr>
          <p:cNvSpPr/>
          <p:nvPr/>
        </p:nvSpPr>
        <p:spPr>
          <a:xfrm>
            <a:off x="183227" y="1450259"/>
            <a:ext cx="8337921" cy="992772"/>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is a global market research and consulting company </a:t>
            </a:r>
            <a:r>
              <a:rPr kumimoji="0" lang="en-IN" sz="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offices in the US, UK and India. TechSci Research provides market research reports in number of areas to organizations. The company uses innovative business models that focus on improving productivity, while ensuring creation of high-quality reports. The proprietary forecasting models use various analyses of both industry-specific and macroeconomic variables on a state-by-state basis to produce a unique ‘bottom-up’ model of a country, regional and global industry prospects. Combined with the detailed analysis of company activity and industry trends, the result is a uniquely rich evaluation of the opportunities available in the market.</a:t>
            </a:r>
          </a:p>
        </p:txBody>
      </p:sp>
      <p:grpSp>
        <p:nvGrpSpPr>
          <p:cNvPr id="10" name="Group 9">
            <a:extLst>
              <a:ext uri="{FF2B5EF4-FFF2-40B4-BE49-F238E27FC236}">
                <a16:creationId xmlns:a16="http://schemas.microsoft.com/office/drawing/2014/main" id="{51B4CC63-B9A2-4F68-85E2-8FB8AB35EDAE}"/>
              </a:ext>
            </a:extLst>
          </p:cNvPr>
          <p:cNvGrpSpPr/>
          <p:nvPr/>
        </p:nvGrpSpPr>
        <p:grpSpPr>
          <a:xfrm>
            <a:off x="2791874" y="611863"/>
            <a:ext cx="6352126" cy="123080"/>
            <a:chOff x="2710689" y="501180"/>
            <a:chExt cx="6352126" cy="123080"/>
          </a:xfrm>
          <a:effectLst>
            <a:glow rad="63500">
              <a:schemeClr val="bg1">
                <a:alpha val="40000"/>
              </a:schemeClr>
            </a:glow>
          </a:effectLst>
        </p:grpSpPr>
        <p:cxnSp>
          <p:nvCxnSpPr>
            <p:cNvPr id="7" name="Straight Connector 6">
              <a:extLst>
                <a:ext uri="{FF2B5EF4-FFF2-40B4-BE49-F238E27FC236}">
                  <a16:creationId xmlns:a16="http://schemas.microsoft.com/office/drawing/2014/main" id="{7C980990-7953-4FDF-846D-B4BAA7FF495E}"/>
                </a:ext>
              </a:extLst>
            </p:cNvPr>
            <p:cNvCxnSpPr>
              <a:cxnSpLocks/>
            </p:cNvCxnSpPr>
            <p:nvPr/>
          </p:nvCxnSpPr>
          <p:spPr>
            <a:xfrm>
              <a:off x="2772229" y="562721"/>
              <a:ext cx="6290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8E207CB-3983-49ED-BC0A-F405C98E54F7}"/>
                </a:ext>
              </a:extLst>
            </p:cNvPr>
            <p:cNvSpPr/>
            <p:nvPr/>
          </p:nvSpPr>
          <p:spPr>
            <a:xfrm>
              <a:off x="2710689" y="501180"/>
              <a:ext cx="123080" cy="123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4EADC525-C24E-4FAF-A547-BEB756312292}"/>
              </a:ext>
            </a:extLst>
          </p:cNvPr>
          <p:cNvSpPr/>
          <p:nvPr/>
        </p:nvSpPr>
        <p:spPr>
          <a:xfrm>
            <a:off x="6346717" y="89624"/>
            <a:ext cx="2483798" cy="1288314"/>
          </a:xfrm>
          <a:prstGeom prst="rect">
            <a:avLst/>
          </a:prstGeom>
          <a:solidFill>
            <a:srgbClr val="222A3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75457A7-EF47-40D2-9918-59CBD52D2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143" y="314840"/>
            <a:ext cx="1998988" cy="627133"/>
          </a:xfrm>
          <a:prstGeom prst="rect">
            <a:avLst/>
          </a:prstGeom>
        </p:spPr>
      </p:pic>
      <p:sp>
        <p:nvSpPr>
          <p:cNvPr id="31" name="Rectangle 30">
            <a:extLst>
              <a:ext uri="{FF2B5EF4-FFF2-40B4-BE49-F238E27FC236}">
                <a16:creationId xmlns:a16="http://schemas.microsoft.com/office/drawing/2014/main" id="{FC478180-7E88-45FC-85A3-D59FFC4002A6}"/>
              </a:ext>
            </a:extLst>
          </p:cNvPr>
          <p:cNvSpPr/>
          <p:nvPr/>
        </p:nvSpPr>
        <p:spPr>
          <a:xfrm>
            <a:off x="168570" y="2542778"/>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Related Reports</a:t>
            </a:r>
          </a:p>
        </p:txBody>
      </p:sp>
      <p:sp>
        <p:nvSpPr>
          <p:cNvPr id="32" name="Rectangle 31">
            <a:extLst>
              <a:ext uri="{FF2B5EF4-FFF2-40B4-BE49-F238E27FC236}">
                <a16:creationId xmlns:a16="http://schemas.microsoft.com/office/drawing/2014/main" id="{E932B788-826E-4F7B-B935-25B8D1758AA6}"/>
              </a:ext>
            </a:extLst>
          </p:cNvPr>
          <p:cNvSpPr/>
          <p:nvPr/>
        </p:nvSpPr>
        <p:spPr>
          <a:xfrm>
            <a:off x="183227" y="2830475"/>
            <a:ext cx="8442012" cy="1420517"/>
          </a:xfrm>
          <a:prstGeom prst="rect">
            <a:avLst/>
          </a:prstGeom>
        </p:spPr>
        <p:txBody>
          <a:bodyPr wrap="square">
            <a:spAutoFit/>
          </a:bodyPr>
          <a:lstStyle/>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Tire Market - Global Industry Size, Share, Trends, Competition, Opportunity and Forecast, 2017-2027F, Segmented By Vehicle Type (Passenger Car Light Commercial Vehicle, Medium &amp; Heavy Commercial Vehicle, Two Wheelers, Three Wheelers and OTR), By Demand Category (OEM and Replacement), By Tire Construction Type (Radial and Bias), By Region</a:t>
            </a:r>
          </a:p>
          <a:p>
            <a:pPr marL="171450" marR="0" lvl="0" indent="-171450" algn="just" defTabSz="457200" rtl="0" eaLnBrk="1" fontAlgn="auto" latinLnBrk="0" hangingPunct="1">
              <a:lnSpc>
                <a:spcPts val="1500"/>
              </a:lnSpc>
              <a:spcBef>
                <a:spcPts val="0"/>
              </a:spcBef>
              <a:spcAft>
                <a:spcPts val="0"/>
              </a:spcAft>
              <a:buClrTx/>
              <a:buSzTx/>
              <a:buFont typeface="Arial" panose="020B0604020202020204" pitchFamily="34" charset="0"/>
              <a:buChar char="•"/>
              <a:tabLst/>
              <a:defRPr/>
            </a:pPr>
            <a:r>
              <a:rPr kumimoji="0" lang="en-IN" sz="900" b="1" i="0" u="none" strike="noStrike" kern="1200" cap="none" spc="0" normalizeH="0" baseline="0" noProof="0" dirty="0">
                <a:ln>
                  <a:noFill/>
                </a:ln>
                <a:solidFill>
                  <a:prstClr val="white">
                    <a:lumMod val="95000"/>
                  </a:prstClr>
                </a:solidFill>
                <a:effectLst/>
                <a:uLnTx/>
                <a:uFillTx/>
                <a:latin typeface="Open Sans" panose="020B0606030504020204" pitchFamily="34" charset="0"/>
                <a:ea typeface="Open Sans" panose="020B0606030504020204" pitchFamily="34" charset="0"/>
                <a:cs typeface="Open Sans" panose="020B0606030504020204" pitchFamily="34" charset="0"/>
              </a:rPr>
              <a:t>Automotive Filter Market - Global Industry Size, Share, Trends, Competition, Opportunity, and Forecast, 2017-2027, Segmented By Vehicle Type (Passenger Cars, Light Commercial Vehicles, Medium &amp; Heavy Commercial Vehicles, Two-Wheeler, Off-the-Road Vehicles), By Filter Type (Air Filter, Oil Filter &amp; Fuel Filter), By Applications (Cabin filter, Engine Filter), By Filter Media (Particulate, Activated Carbon Media, Cellulose Media, Synthetic Media, Others), By Demand Category (OEM, Replacement), By Region</a:t>
            </a:r>
          </a:p>
        </p:txBody>
      </p:sp>
      <p:sp>
        <p:nvSpPr>
          <p:cNvPr id="40" name="Rectangle 39">
            <a:extLst>
              <a:ext uri="{FF2B5EF4-FFF2-40B4-BE49-F238E27FC236}">
                <a16:creationId xmlns:a16="http://schemas.microsoft.com/office/drawing/2014/main" id="{4F0FFE88-E6FF-439E-8B63-A599260CEAE2}"/>
              </a:ext>
            </a:extLst>
          </p:cNvPr>
          <p:cNvSpPr/>
          <p:nvPr/>
        </p:nvSpPr>
        <p:spPr>
          <a:xfrm>
            <a:off x="190119" y="5707542"/>
            <a:ext cx="8442012" cy="830997"/>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lumMod val="85000"/>
                  </a:prstClr>
                </a:solidFill>
                <a:effectLst/>
                <a:uLnTx/>
                <a:uFillTx/>
                <a:latin typeface="Open Sans" panose="020B0606030504020204" pitchFamily="34" charset="0"/>
                <a:ea typeface="Open Sans" panose="020B0606030504020204" pitchFamily="34" charset="0"/>
                <a:cs typeface="Open Sans" panose="020B0606030504020204" pitchFamily="34" charset="0"/>
              </a:rPr>
              <a:t>The contents of this report are based on information generally available to the public from sources believed to be reliable. No representation is made that it is timely, accurate or complete. TechSci Research has taken due care and caution in compilation of data as this has been obtained from various sources including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 All the figures provided in this document are indicative of relative market size and are strictly for client’s internal consumption. Usage of the same for purpose other than internal will require prior approval of TechSci Research.</a:t>
            </a:r>
          </a:p>
        </p:txBody>
      </p:sp>
      <p:sp>
        <p:nvSpPr>
          <p:cNvPr id="19" name="TextBox 18">
            <a:extLst>
              <a:ext uri="{FF2B5EF4-FFF2-40B4-BE49-F238E27FC236}">
                <a16:creationId xmlns:a16="http://schemas.microsoft.com/office/drawing/2014/main" id="{58A2C20E-4110-4753-860E-804B783DB9E9}"/>
              </a:ext>
            </a:extLst>
          </p:cNvPr>
          <p:cNvSpPr txBox="1"/>
          <p:nvPr/>
        </p:nvSpPr>
        <p:spPr>
          <a:xfrm>
            <a:off x="188686" y="4376454"/>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North America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708 Third Avenue, Manhattan,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New York, United States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+1- 646- 360- 1656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44" name="Rectangle 43">
            <a:extLst>
              <a:ext uri="{FF2B5EF4-FFF2-40B4-BE49-F238E27FC236}">
                <a16:creationId xmlns:a16="http://schemas.microsoft.com/office/drawing/2014/main" id="{A069EC92-F45C-4527-B652-FC16964171D9}"/>
              </a:ext>
            </a:extLst>
          </p:cNvPr>
          <p:cNvSpPr/>
          <p:nvPr/>
        </p:nvSpPr>
        <p:spPr>
          <a:xfrm>
            <a:off x="204778" y="5378013"/>
            <a:ext cx="5564872" cy="266355"/>
          </a:xfrm>
          <a:prstGeom prst="rect">
            <a:avLst/>
          </a:prstGeom>
        </p:spPr>
        <p:txBody>
          <a:bodyPr wrap="square">
            <a:spAutoFit/>
          </a:bodyPr>
          <a:lstStyle/>
          <a:p>
            <a:pPr marL="0" marR="0" lvl="0" indent="0" algn="just" defTabSz="457200" rtl="0" eaLnBrk="1" fontAlgn="auto" latinLnBrk="0" hangingPunct="1">
              <a:lnSpc>
                <a:spcPts val="15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Disclaimer </a:t>
            </a:r>
          </a:p>
        </p:txBody>
      </p:sp>
      <p:sp>
        <p:nvSpPr>
          <p:cNvPr id="22" name="TextBox 21">
            <a:extLst>
              <a:ext uri="{FF2B5EF4-FFF2-40B4-BE49-F238E27FC236}">
                <a16:creationId xmlns:a16="http://schemas.microsoft.com/office/drawing/2014/main" id="{25D4E136-3B63-4D2C-BBBA-B508E79A153C}"/>
              </a:ext>
            </a:extLst>
          </p:cNvPr>
          <p:cNvSpPr txBox="1"/>
          <p:nvPr/>
        </p:nvSpPr>
        <p:spPr>
          <a:xfrm>
            <a:off x="3007410" y="4384831"/>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Europe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54, Old brook,  Bretton,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Peterborough,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United Kingdom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
        <p:nvSpPr>
          <p:cNvPr id="25" name="TextBox 24">
            <a:extLst>
              <a:ext uri="{FF2B5EF4-FFF2-40B4-BE49-F238E27FC236}">
                <a16:creationId xmlns:a16="http://schemas.microsoft.com/office/drawing/2014/main" id="{9E238F4D-2A7D-4BC0-875E-A46B20126945}"/>
              </a:ext>
            </a:extLst>
          </p:cNvPr>
          <p:cNvSpPr txBox="1"/>
          <p:nvPr/>
        </p:nvSpPr>
        <p:spPr>
          <a:xfrm>
            <a:off x="5810294" y="4392995"/>
            <a:ext cx="2603188" cy="846386"/>
          </a:xfrm>
          <a:prstGeom prst="rect">
            <a:avLst/>
          </a:prstGeom>
          <a:solidFill>
            <a:schemeClr val="bg1">
              <a:lumMod val="9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TechSci Research – Asia-Pacific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B – 44, Sector – 57, Noida, National Capital Region, U.P. - India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Tel: +91-120-4523900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22A35"/>
                </a:solidFill>
                <a:effectLst/>
                <a:uLnTx/>
                <a:uFillTx/>
                <a:latin typeface="Open Sans" panose="020B0606030504020204" pitchFamily="34" charset="0"/>
                <a:ea typeface="Open Sans" panose="020B0606030504020204" pitchFamily="34" charset="0"/>
                <a:cs typeface="Open Sans" panose="020B0606030504020204" pitchFamily="34" charset="0"/>
              </a:rPr>
              <a:t>Email: sales@techsciresearch.com  www.techsciresearch.com</a:t>
            </a:r>
          </a:p>
        </p:txBody>
      </p:sp>
    </p:spTree>
    <p:extLst>
      <p:ext uri="{BB962C8B-B14F-4D97-AF65-F5344CB8AC3E}">
        <p14:creationId xmlns:p14="http://schemas.microsoft.com/office/powerpoint/2010/main" val="136027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6832B2-75D1-4D36-B4C2-75145B068E29}"/>
              </a:ext>
            </a:extLst>
          </p:cNvPr>
          <p:cNvSpPr/>
          <p:nvPr/>
        </p:nvSpPr>
        <p:spPr>
          <a:xfrm>
            <a:off x="0" y="5988538"/>
            <a:ext cx="9144000" cy="891666"/>
          </a:xfrm>
          <a:prstGeom prst="rect">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5536E8FB-02B3-4738-A3E9-1C757D50D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567" y="6183178"/>
            <a:ext cx="1839541" cy="577112"/>
          </a:xfrm>
          <a:prstGeom prst="rect">
            <a:avLst/>
          </a:prstGeom>
        </p:spPr>
      </p:pic>
      <p:pic>
        <p:nvPicPr>
          <p:cNvPr id="21" name="Picture 16">
            <a:extLst>
              <a:ext uri="{FF2B5EF4-FFF2-40B4-BE49-F238E27FC236}">
                <a16:creationId xmlns:a16="http://schemas.microsoft.com/office/drawing/2014/main" id="{A4B9C56B-7B2F-4229-B964-2845B30DE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80" r="7180"/>
          <a:stretch/>
        </p:blipFill>
        <p:spPr bwMode="auto">
          <a:xfrm>
            <a:off x="0" y="1"/>
            <a:ext cx="9144000" cy="600154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330B378F-A39A-421C-882D-F6CEC236B7F4}"/>
              </a:ext>
            </a:extLst>
          </p:cNvPr>
          <p:cNvGrpSpPr/>
          <p:nvPr/>
        </p:nvGrpSpPr>
        <p:grpSpPr>
          <a:xfrm>
            <a:off x="29047" y="6302101"/>
            <a:ext cx="7551196" cy="443201"/>
            <a:chOff x="121811" y="6235841"/>
            <a:chExt cx="6065047" cy="443201"/>
          </a:xfrm>
        </p:grpSpPr>
        <p:sp>
          <p:nvSpPr>
            <p:cNvPr id="23" name="TextBox 22">
              <a:extLst>
                <a:ext uri="{FF2B5EF4-FFF2-40B4-BE49-F238E27FC236}">
                  <a16:creationId xmlns:a16="http://schemas.microsoft.com/office/drawing/2014/main" id="{704A7B2B-BD9F-4ADA-A697-02F512C515D0}"/>
                </a:ext>
              </a:extLst>
            </p:cNvPr>
            <p:cNvSpPr txBox="1"/>
            <p:nvPr/>
          </p:nvSpPr>
          <p:spPr>
            <a:xfrm>
              <a:off x="121811" y="6425126"/>
              <a:ext cx="606504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MARKET INTELLIGENCE. CONSULTING</a:t>
              </a:r>
            </a:p>
          </p:txBody>
        </p:sp>
        <p:sp>
          <p:nvSpPr>
            <p:cNvPr id="24" name="TextBox 23">
              <a:extLst>
                <a:ext uri="{FF2B5EF4-FFF2-40B4-BE49-F238E27FC236}">
                  <a16:creationId xmlns:a16="http://schemas.microsoft.com/office/drawing/2014/main" id="{5AD2F0DA-06C0-4818-B662-E6A2087F33A0}"/>
                </a:ext>
              </a:extLst>
            </p:cNvPr>
            <p:cNvSpPr txBox="1"/>
            <p:nvPr/>
          </p:nvSpPr>
          <p:spPr>
            <a:xfrm>
              <a:off x="125974" y="6235841"/>
              <a:ext cx="3320515"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44546A">
                      <a:lumMod val="50000"/>
                    </a:srgbClr>
                  </a:solidFill>
                  <a:effectLst/>
                  <a:uLnTx/>
                  <a:uFillTx/>
                  <a:latin typeface="Montserrat" panose="02000505000000020004" pitchFamily="2" charset="0"/>
                  <a:ea typeface="Verdana" panose="020B0604030504040204" pitchFamily="34" charset="0"/>
                  <a:cs typeface="Arial" panose="020B0604020202020204" pitchFamily="34" charset="0"/>
                </a:rPr>
                <a:t>www.techsciresearch.com</a:t>
              </a:r>
            </a:p>
          </p:txBody>
        </p:sp>
      </p:grpSp>
      <p:sp>
        <p:nvSpPr>
          <p:cNvPr id="25" name="Rectangle 24">
            <a:extLst>
              <a:ext uri="{FF2B5EF4-FFF2-40B4-BE49-F238E27FC236}">
                <a16:creationId xmlns:a16="http://schemas.microsoft.com/office/drawing/2014/main" id="{57BA8677-98B6-4E10-AFFA-A8DD1F4120B1}"/>
              </a:ext>
            </a:extLst>
          </p:cNvPr>
          <p:cNvSpPr/>
          <p:nvPr/>
        </p:nvSpPr>
        <p:spPr>
          <a:xfrm>
            <a:off x="0" y="4546686"/>
            <a:ext cx="2549859"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FY 2022</a:t>
            </a:r>
          </a:p>
        </p:txBody>
      </p:sp>
      <p:sp>
        <p:nvSpPr>
          <p:cNvPr id="26" name="Rectangle 25">
            <a:extLst>
              <a:ext uri="{FF2B5EF4-FFF2-40B4-BE49-F238E27FC236}">
                <a16:creationId xmlns:a16="http://schemas.microsoft.com/office/drawing/2014/main" id="{53420A46-E8A5-4658-BE48-F4B76BE9F9C5}"/>
              </a:ext>
            </a:extLst>
          </p:cNvPr>
          <p:cNvSpPr/>
          <p:nvPr/>
        </p:nvSpPr>
        <p:spPr>
          <a:xfrm>
            <a:off x="0" y="5210260"/>
            <a:ext cx="7343141" cy="58477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180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Roboto" pitchFamily="2" charset="0"/>
                <a:cs typeface="Arial" panose="020B0604020202020204" pitchFamily="34" charset="0"/>
              </a:rPr>
              <a:t>INDIA AUTOMOTIVE AFTERMARKET</a:t>
            </a:r>
          </a:p>
        </p:txBody>
      </p:sp>
      <p:sp>
        <p:nvSpPr>
          <p:cNvPr id="27" name="AutoShape 2">
            <a:extLst>
              <a:ext uri="{FF2B5EF4-FFF2-40B4-BE49-F238E27FC236}">
                <a16:creationId xmlns:a16="http://schemas.microsoft.com/office/drawing/2014/main" id="{3C9062B6-DBDF-4879-BD0F-FDDEF12CCC2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AutoShape 4">
            <a:extLst>
              <a:ext uri="{FF2B5EF4-FFF2-40B4-BE49-F238E27FC236}">
                <a16:creationId xmlns:a16="http://schemas.microsoft.com/office/drawing/2014/main" id="{6C686732-465A-4CBE-B0FC-02FAC0B5AA86}"/>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3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 India Automotive Aftermarket Share, By Part Type,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1503708986"/>
              </p:ext>
            </p:extLst>
          </p:nvPr>
        </p:nvGraphicFramePr>
        <p:xfrm>
          <a:off x="1229360" y="957503"/>
          <a:ext cx="7183120" cy="461606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791252" y="6072242"/>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Part Type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3" name="TextBox 2">
            <a:extLst>
              <a:ext uri="{FF2B5EF4-FFF2-40B4-BE49-F238E27FC236}">
                <a16:creationId xmlns:a16="http://schemas.microsoft.com/office/drawing/2014/main" id="{677177B5-E045-6E04-237B-AEB69C0BFA12}"/>
              </a:ext>
            </a:extLst>
          </p:cNvPr>
          <p:cNvSpPr txBox="1"/>
          <p:nvPr/>
        </p:nvSpPr>
        <p:spPr>
          <a:xfrm>
            <a:off x="1791252" y="5586616"/>
            <a:ext cx="7352748" cy="63094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Other Includes</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:*Steering system hard parts, Remanufactured engine and transmission, remanufactured rack and pinion steering gear, Heating Ventilation and Air Conditioning (HVAC), light vehicle exhaust emission control systems, fuel-delivery systems, engine control units, ignition parts, automotive sensors, ignition wire sets, fuel pumps, selected automotive remanufactured pumps, sports compact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underhood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components, belt, hoses, gaskets and seals,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carburetor</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gauge, and internal engine hard parts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graphicFrame>
        <p:nvGraphicFramePr>
          <p:cNvPr id="2" name="Table 5">
            <a:extLst>
              <a:ext uri="{FF2B5EF4-FFF2-40B4-BE49-F238E27FC236}">
                <a16:creationId xmlns:a16="http://schemas.microsoft.com/office/drawing/2014/main" id="{AFF067DB-73AE-7452-D66B-7C3A561892AE}"/>
              </a:ext>
            </a:extLst>
          </p:cNvPr>
          <p:cNvGraphicFramePr>
            <a:graphicFrameLocks noGrp="1"/>
          </p:cNvGraphicFramePr>
          <p:nvPr>
            <p:extLst>
              <p:ext uri="{D42A27DB-BD31-4B8C-83A1-F6EECF244321}">
                <p14:modId xmlns:p14="http://schemas.microsoft.com/office/powerpoint/2010/main" val="450084451"/>
              </p:ext>
            </p:extLst>
          </p:nvPr>
        </p:nvGraphicFramePr>
        <p:xfrm>
          <a:off x="394636" y="6231467"/>
          <a:ext cx="8672362" cy="330874"/>
        </p:xfrm>
        <a:graphic>
          <a:graphicData uri="http://schemas.openxmlformats.org/drawingml/2006/table">
            <a:tbl>
              <a:tblPr firstRow="1" bandRow="1">
                <a:tableStyleId>{5C22544A-7EE6-4342-B048-85BDC9FD1C3A}</a:tableStyleId>
              </a:tblPr>
              <a:tblGrid>
                <a:gridCol w="4336181">
                  <a:extLst>
                    <a:ext uri="{9D8B030D-6E8A-4147-A177-3AD203B41FA5}">
                      <a16:colId xmlns:a16="http://schemas.microsoft.com/office/drawing/2014/main" val="563659213"/>
                    </a:ext>
                  </a:extLst>
                </a:gridCol>
                <a:gridCol w="4336181">
                  <a:extLst>
                    <a:ext uri="{9D8B030D-6E8A-4147-A177-3AD203B41FA5}">
                      <a16:colId xmlns:a16="http://schemas.microsoft.com/office/drawing/2014/main" val="3549559349"/>
                    </a:ext>
                  </a:extLst>
                </a:gridCol>
              </a:tblGrid>
              <a:tr h="330874">
                <a:tc>
                  <a:txBody>
                    <a:bodyPr/>
                    <a:lstStyle/>
                    <a:p>
                      <a:pPr algn="ctr"/>
                      <a:r>
                        <a:rPr lang="en-US" sz="1400" dirty="0">
                          <a:solidFill>
                            <a:schemeClr val="tx1"/>
                          </a:solidFill>
                        </a:rPr>
                        <a:t>Overall Aftermarket Value</a:t>
                      </a:r>
                      <a:endParaRPr lang="en-IN" sz="1400" dirty="0">
                        <a:solidFill>
                          <a:schemeClr val="tx1"/>
                        </a:solidFill>
                      </a:endParaRPr>
                    </a:p>
                  </a:txBody>
                  <a:tcPr anchor="ctr">
                    <a:solidFill>
                      <a:schemeClr val="accent1">
                        <a:lumMod val="40000"/>
                        <a:lumOff val="60000"/>
                      </a:schemeClr>
                    </a:solidFill>
                  </a:tcPr>
                </a:tc>
                <a:tc>
                  <a:txBody>
                    <a:bodyPr/>
                    <a:lstStyle/>
                    <a:p>
                      <a:pPr algn="ctr"/>
                      <a:r>
                        <a:rPr lang="en-IN" sz="1400" dirty="0">
                          <a:solidFill>
                            <a:schemeClr val="tx1"/>
                          </a:solidFill>
                        </a:rPr>
                        <a:t>USD 13.41 Billion</a:t>
                      </a:r>
                    </a:p>
                  </a:txBody>
                  <a:tcPr anchor="ctr">
                    <a:solidFill>
                      <a:schemeClr val="accent1">
                        <a:lumMod val="40000"/>
                        <a:lumOff val="60000"/>
                      </a:schemeClr>
                    </a:solidFill>
                  </a:tcPr>
                </a:tc>
                <a:extLst>
                  <a:ext uri="{0D108BD9-81ED-4DB2-BD59-A6C34878D82A}">
                    <a16:rowId xmlns:a16="http://schemas.microsoft.com/office/drawing/2014/main" val="1711383153"/>
                  </a:ext>
                </a:extLst>
              </a:tr>
            </a:tbl>
          </a:graphicData>
        </a:graphic>
      </p:graphicFrame>
    </p:spTree>
    <p:extLst>
      <p:ext uri="{BB962C8B-B14F-4D97-AF65-F5344CB8AC3E}">
        <p14:creationId xmlns:p14="http://schemas.microsoft.com/office/powerpoint/2010/main" val="394501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Share, By Trade, By Value, FY2022</a:t>
            </a:r>
          </a:p>
        </p:txBody>
      </p:sp>
      <p:graphicFrame>
        <p:nvGraphicFramePr>
          <p:cNvPr id="8" name="Chart 7">
            <a:extLst>
              <a:ext uri="{FF2B5EF4-FFF2-40B4-BE49-F238E27FC236}">
                <a16:creationId xmlns:a16="http://schemas.microsoft.com/office/drawing/2014/main" id="{FF1D42A2-53A8-4F4C-824C-95AFDD815E85}"/>
              </a:ext>
            </a:extLst>
          </p:cNvPr>
          <p:cNvGraphicFramePr/>
          <p:nvPr>
            <p:extLst>
              <p:ext uri="{D42A27DB-BD31-4B8C-83A1-F6EECF244321}">
                <p14:modId xmlns:p14="http://schemas.microsoft.com/office/powerpoint/2010/main" val="3553354693"/>
              </p:ext>
            </p:extLst>
          </p:nvPr>
        </p:nvGraphicFramePr>
        <p:xfrm>
          <a:off x="1229359" y="957503"/>
          <a:ext cx="7462253" cy="493315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6BF734C-71B3-44ED-86BB-E8F178309F4F}"/>
              </a:ext>
            </a:extLst>
          </p:cNvPr>
          <p:cNvSpPr txBox="1"/>
          <p:nvPr/>
        </p:nvSpPr>
        <p:spPr>
          <a:xfrm>
            <a:off x="1666123" y="5677606"/>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By Trade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
        <p:nvSpPr>
          <p:cNvPr id="5" name="Rectangle: Folded Corner 4">
            <a:extLst>
              <a:ext uri="{FF2B5EF4-FFF2-40B4-BE49-F238E27FC236}">
                <a16:creationId xmlns:a16="http://schemas.microsoft.com/office/drawing/2014/main" id="{20E80EE9-C285-4BA4-248E-40346B009E57}"/>
              </a:ext>
            </a:extLst>
          </p:cNvPr>
          <p:cNvSpPr/>
          <p:nvPr/>
        </p:nvSpPr>
        <p:spPr>
          <a:xfrm>
            <a:off x="217132" y="6024349"/>
            <a:ext cx="8709736" cy="594361"/>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R="0" lvl="0" algn="just" defTabSz="457200" rtl="0" eaLnBrk="1" fontAlgn="auto" latinLnBrk="0" hangingPunct="1">
              <a:lnSpc>
                <a:spcPct val="150000"/>
              </a:lnSpc>
              <a:spcBef>
                <a:spcPts val="0"/>
              </a:spcBef>
              <a:spcAft>
                <a:spcPts val="0"/>
              </a:spcAft>
              <a:buClrTx/>
              <a:buSzTx/>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India’s Automotive aftermarket was valued at USD 13.41 billion in FY 2022, including about USD 4.2 billion in imports.</a:t>
            </a:r>
          </a:p>
        </p:txBody>
      </p:sp>
    </p:spTree>
    <p:extLst>
      <p:ext uri="{BB962C8B-B14F-4D97-AF65-F5344CB8AC3E}">
        <p14:creationId xmlns:p14="http://schemas.microsoft.com/office/powerpoint/2010/main" val="54104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Share, By Percentage Of Imports By Product Segmentation, By Value, FY2022</a:t>
            </a:r>
          </a:p>
        </p:txBody>
      </p:sp>
      <p:sp>
        <p:nvSpPr>
          <p:cNvPr id="11" name="TextBox 10">
            <a:extLst>
              <a:ext uri="{FF2B5EF4-FFF2-40B4-BE49-F238E27FC236}">
                <a16:creationId xmlns:a16="http://schemas.microsoft.com/office/drawing/2014/main" id="{26BF734C-71B3-44ED-86BB-E8F178309F4F}"/>
              </a:ext>
            </a:extLst>
          </p:cNvPr>
          <p:cNvSpPr txBox="1"/>
          <p:nvPr/>
        </p:nvSpPr>
        <p:spPr>
          <a:xfrm>
            <a:off x="1666123" y="6410855"/>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a:t>
            </a:r>
            <a:r>
              <a:rPr lang="en-US" sz="1400" b="1" dirty="0">
                <a:solidFill>
                  <a:prstClr val="black"/>
                </a:solidFill>
                <a:latin typeface="Montserrat"/>
              </a:rPr>
              <a:t>By Percentage Of Imports By Product Segmentation, By Value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graphicFrame>
        <p:nvGraphicFramePr>
          <p:cNvPr id="2" name="Chart 1">
            <a:extLst>
              <a:ext uri="{FF2B5EF4-FFF2-40B4-BE49-F238E27FC236}">
                <a16:creationId xmlns:a16="http://schemas.microsoft.com/office/drawing/2014/main" id="{874F71B2-99FE-E95F-6D3B-A8C4F7150DE4}"/>
              </a:ext>
            </a:extLst>
          </p:cNvPr>
          <p:cNvGraphicFramePr/>
          <p:nvPr>
            <p:extLst>
              <p:ext uri="{D42A27DB-BD31-4B8C-83A1-F6EECF244321}">
                <p14:modId xmlns:p14="http://schemas.microsoft.com/office/powerpoint/2010/main" val="1596758627"/>
              </p:ext>
            </p:extLst>
          </p:nvPr>
        </p:nvGraphicFramePr>
        <p:xfrm>
          <a:off x="197423" y="1082428"/>
          <a:ext cx="8821447" cy="434558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C8761EB-7873-6FC8-E6D1-D4EB14DD2850}"/>
              </a:ext>
            </a:extLst>
          </p:cNvPr>
          <p:cNvSpPr txBox="1"/>
          <p:nvPr/>
        </p:nvSpPr>
        <p:spPr>
          <a:xfrm>
            <a:off x="1574120" y="5414771"/>
            <a:ext cx="7352748" cy="63094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Other Includes</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:*Ignition Parts, Brake Parts, Remanufactured engine and transmission, remanufactured rack and pinion steering gear, Heating Ventilation and Air Conditioning (HVAC), light vehicle exhaust emission control systems, fuel-delivery systems, ignition parts, automotive sensors, ignition wire sets, fuel pumps, selected automotive remanufactured pumps, sports compact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underhood</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components, belt, hoses, gaskets and seals, </a:t>
            </a:r>
            <a:r>
              <a:rPr kumimoji="0" lang="en-IN" sz="700" b="0" i="1" u="none" strike="noStrike" kern="1200" cap="none" spc="0" normalizeH="0" baseline="0" noProof="0" dirty="0" err="1">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carburetor</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gauge, and internal engine hard parts etc.</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6" name="Rectangle: Folded Corner 5">
            <a:extLst>
              <a:ext uri="{FF2B5EF4-FFF2-40B4-BE49-F238E27FC236}">
                <a16:creationId xmlns:a16="http://schemas.microsoft.com/office/drawing/2014/main" id="{59075173-9C97-1A58-52F1-9A1A9CADCC4D}"/>
              </a:ext>
            </a:extLst>
          </p:cNvPr>
          <p:cNvSpPr/>
          <p:nvPr/>
        </p:nvSpPr>
        <p:spPr>
          <a:xfrm>
            <a:off x="217132" y="6134068"/>
            <a:ext cx="8709736" cy="435665"/>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R="0" lvl="0" algn="just" defTabSz="457200" rtl="0" eaLnBrk="1" fontAlgn="auto" latinLnBrk="0" hangingPunct="1">
              <a:lnSpc>
                <a:spcPct val="150000"/>
              </a:lnSpc>
              <a:spcBef>
                <a:spcPts val="0"/>
              </a:spcBef>
              <a:spcAft>
                <a:spcPts val="0"/>
              </a:spcAft>
              <a:buClrTx/>
              <a:buSzTx/>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India's automotive aftermarket share by product import is led by the tire industry, with others capturing the bulk of shares due to a diverse product portfolio.</a:t>
            </a:r>
          </a:p>
        </p:txBody>
      </p:sp>
      <p:sp>
        <p:nvSpPr>
          <p:cNvPr id="9" name="TextBox 8">
            <a:extLst>
              <a:ext uri="{FF2B5EF4-FFF2-40B4-BE49-F238E27FC236}">
                <a16:creationId xmlns:a16="http://schemas.microsoft.com/office/drawing/2014/main" id="{78DB7888-F2F1-57F6-7D32-B205CBD538A0}"/>
              </a:ext>
            </a:extLst>
          </p:cNvPr>
          <p:cNvSpPr txBox="1"/>
          <p:nvPr/>
        </p:nvSpPr>
        <p:spPr>
          <a:xfrm>
            <a:off x="1666122" y="5928202"/>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Tree>
    <p:extLst>
      <p:ext uri="{BB962C8B-B14F-4D97-AF65-F5344CB8AC3E}">
        <p14:creationId xmlns:p14="http://schemas.microsoft.com/office/powerpoint/2010/main" val="1716109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97424" y="723932"/>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Share, By Percentage of Imports </a:t>
            </a:r>
            <a:r>
              <a:rPr lang="en-US" dirty="0"/>
              <a:t>B</a:t>
            </a: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y Country, By Value, FY2022</a:t>
            </a:r>
          </a:p>
        </p:txBody>
      </p:sp>
      <p:sp>
        <p:nvSpPr>
          <p:cNvPr id="11" name="TextBox 10">
            <a:extLst>
              <a:ext uri="{FF2B5EF4-FFF2-40B4-BE49-F238E27FC236}">
                <a16:creationId xmlns:a16="http://schemas.microsoft.com/office/drawing/2014/main" id="{26BF734C-71B3-44ED-86BB-E8F178309F4F}"/>
              </a:ext>
            </a:extLst>
          </p:cNvPr>
          <p:cNvSpPr txBox="1"/>
          <p:nvPr/>
        </p:nvSpPr>
        <p:spPr>
          <a:xfrm>
            <a:off x="1666123" y="6410855"/>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Share, </a:t>
            </a:r>
            <a:r>
              <a:rPr lang="en-US" sz="1400" b="1" dirty="0">
                <a:solidFill>
                  <a:prstClr val="black"/>
                </a:solidFill>
                <a:latin typeface="Montserrat"/>
              </a:rPr>
              <a:t>By Percentage of Imports By Country, By Value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graphicFrame>
        <p:nvGraphicFramePr>
          <p:cNvPr id="2" name="Chart 1">
            <a:extLst>
              <a:ext uri="{FF2B5EF4-FFF2-40B4-BE49-F238E27FC236}">
                <a16:creationId xmlns:a16="http://schemas.microsoft.com/office/drawing/2014/main" id="{874F71B2-99FE-E95F-6D3B-A8C4F7150DE4}"/>
              </a:ext>
            </a:extLst>
          </p:cNvPr>
          <p:cNvGraphicFramePr/>
          <p:nvPr>
            <p:extLst>
              <p:ext uri="{D42A27DB-BD31-4B8C-83A1-F6EECF244321}">
                <p14:modId xmlns:p14="http://schemas.microsoft.com/office/powerpoint/2010/main" val="480990672"/>
              </p:ext>
            </p:extLst>
          </p:nvPr>
        </p:nvGraphicFramePr>
        <p:xfrm>
          <a:off x="197423" y="1063377"/>
          <a:ext cx="8821447" cy="500803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C8761EB-7873-6FC8-E6D1-D4EB14DD2850}"/>
              </a:ext>
            </a:extLst>
          </p:cNvPr>
          <p:cNvSpPr txBox="1"/>
          <p:nvPr/>
        </p:nvSpPr>
        <p:spPr>
          <a:xfrm>
            <a:off x="4864027" y="6134068"/>
            <a:ext cx="4154843"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700" i="1" dirty="0">
                <a:solidFill>
                  <a:prstClr val="white">
                    <a:lumMod val="50000"/>
                  </a:prstClr>
                </a:solidFill>
                <a:latin typeface="Verdana" panose="020B0604030504040204" pitchFamily="34" charset="0"/>
                <a:ea typeface="Verdana" panose="020B0604030504040204" pitchFamily="34" charset="0"/>
                <a:cs typeface="Verdana" panose="020B0604030504040204" pitchFamily="34" charset="0"/>
              </a:rPr>
              <a:t>Other Includes</a:t>
            </a: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a:t>
            </a:r>
            <a:r>
              <a:rPr kumimoji="0" lang="en-US"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Belgium, Australia, UAE, Philippines, Brazil, Italy, Romania, Sweden, Indonesia, Hong Kong, Taiwan, Slovenia, Hungary etc.</a:t>
            </a:r>
            <a:endPar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789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C66432F0-82E3-4CFC-B467-F56822523419}"/>
              </a:ext>
            </a:extLst>
          </p:cNvPr>
          <p:cNvGraphicFramePr/>
          <p:nvPr>
            <p:extLst>
              <p:ext uri="{D42A27DB-BD31-4B8C-83A1-F6EECF244321}">
                <p14:modId xmlns:p14="http://schemas.microsoft.com/office/powerpoint/2010/main" val="909165785"/>
              </p:ext>
            </p:extLst>
          </p:nvPr>
        </p:nvGraphicFramePr>
        <p:xfrm>
          <a:off x="217132" y="1285336"/>
          <a:ext cx="8709735" cy="3639537"/>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23204FE1-2096-4329-89E1-4C4F28F7940D}"/>
              </a:ext>
            </a:extLst>
          </p:cNvPr>
          <p:cNvSpPr/>
          <p:nvPr/>
        </p:nvSpPr>
        <p:spPr>
          <a:xfrm>
            <a:off x="7792348" y="4724818"/>
            <a:ext cx="1351652" cy="200055"/>
          </a:xfrm>
          <a:prstGeom prst="rect">
            <a:avLst/>
          </a:prstGeom>
        </p:spPr>
        <p:txBody>
          <a:bodyPr wrap="non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srgbClr val="7F7F7F"/>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9" name="TextBox 8">
            <a:extLst>
              <a:ext uri="{FF2B5EF4-FFF2-40B4-BE49-F238E27FC236}">
                <a16:creationId xmlns:a16="http://schemas.microsoft.com/office/drawing/2014/main" id="{367B845D-DC1E-4D86-85E6-797D04195D6D}"/>
              </a:ext>
            </a:extLst>
          </p:cNvPr>
          <p:cNvSpPr txBox="1"/>
          <p:nvPr/>
        </p:nvSpPr>
        <p:spPr>
          <a:xfrm>
            <a:off x="177480" y="813037"/>
            <a:ext cx="7549914"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India Automotive Aftermarket </a:t>
            </a:r>
            <a:r>
              <a:rPr kumimoji="0" lang="en-US" sz="1000" b="1" i="0" u="none" strike="noStrike" kern="120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rPr>
              <a:t>Size, By Value (USD Billion), FY2022-FY2028F</a:t>
            </a:r>
            <a:endParaRPr kumimoji="0" lang="en-US" sz="1000" b="1" i="0" u="none" strike="noStrike" kern="0" cap="none" spc="0" normalizeH="0" baseline="0" noProof="0" dirty="0">
              <a:ln>
                <a:noFill/>
              </a:ln>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Folded Corner 1">
            <a:extLst>
              <a:ext uri="{FF2B5EF4-FFF2-40B4-BE49-F238E27FC236}">
                <a16:creationId xmlns:a16="http://schemas.microsoft.com/office/drawing/2014/main" id="{C744B988-8F9E-8B0F-F4FB-7AE69540064F}"/>
              </a:ext>
            </a:extLst>
          </p:cNvPr>
          <p:cNvSpPr/>
          <p:nvPr/>
        </p:nvSpPr>
        <p:spPr>
          <a:xfrm>
            <a:off x="217132" y="4924873"/>
            <a:ext cx="8709736" cy="1599479"/>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R="0" lvl="0" algn="just" defTabSz="457200" rtl="0" eaLnBrk="1" fontAlgn="auto" latinLnBrk="0" hangingPunct="1">
              <a:lnSpc>
                <a:spcPct val="150000"/>
              </a:lnSpc>
              <a:spcBef>
                <a:spcPts val="0"/>
              </a:spcBef>
              <a:spcAft>
                <a:spcPts val="0"/>
              </a:spcAft>
              <a:buClrTx/>
              <a:buSzTx/>
              <a:tabLst/>
              <a:defRPr/>
            </a:pPr>
            <a:r>
              <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India's automotive aftermarket was valued at USD 13.41 billion in 2022 and is expected to reach USD 21.36 billion by 2028 growing at a CAGR of 8.07% </a:t>
            </a:r>
            <a:r>
              <a:rPr lang="en-US" sz="1000" dirty="0">
                <a:solidFill>
                  <a:prstClr val="black"/>
                </a:solidFill>
                <a:latin typeface="Verdana" panose="020B0604030504040204" pitchFamily="34" charset="0"/>
                <a:ea typeface="Verdana" panose="020B0604030504040204" pitchFamily="34" charset="0"/>
                <a:cs typeface="Verdana" panose="020B0604030504040204" pitchFamily="34" charset="0"/>
              </a:rPr>
              <a:t>in upcoming years. The average age of automobiles is continuously increasing as technology progresses and vehicles become more resilient. Furthermore, some of the major reasons for this include development of an organized used car market, higher vehicle build quality and OE standards, increased emphasis and awareness on car maintenance, and a lack of strict regulations for automobile lifespans in India. These factors are anticipated to drive the demand for automotive aftermarket in the coming years.</a:t>
            </a:r>
            <a:endParaRPr kumimoji="0" lang="en-US" sz="1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ext Placeholder 3">
            <a:extLst>
              <a:ext uri="{FF2B5EF4-FFF2-40B4-BE49-F238E27FC236}">
                <a16:creationId xmlns:a16="http://schemas.microsoft.com/office/drawing/2014/main" id="{CE8A8856-86D5-1183-8047-20D239E73EF2}"/>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Montserrat"/>
              </a:rPr>
              <a:t>India Automotive Aftermarket Size, By Value</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spTree>
    <p:extLst>
      <p:ext uri="{BB962C8B-B14F-4D97-AF65-F5344CB8AC3E}">
        <p14:creationId xmlns:p14="http://schemas.microsoft.com/office/powerpoint/2010/main" val="91406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55610" y="851638"/>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Sales Figures of Top Domestic Companies, By Value, FY2022</a:t>
            </a:r>
          </a:p>
        </p:txBody>
      </p:sp>
      <p:sp>
        <p:nvSpPr>
          <p:cNvPr id="11" name="TextBox 10">
            <a:extLst>
              <a:ext uri="{FF2B5EF4-FFF2-40B4-BE49-F238E27FC236}">
                <a16:creationId xmlns:a16="http://schemas.microsoft.com/office/drawing/2014/main" id="{26BF734C-71B3-44ED-86BB-E8F178309F4F}"/>
              </a:ext>
            </a:extLst>
          </p:cNvPr>
          <p:cNvSpPr txBox="1"/>
          <p:nvPr/>
        </p:nvSpPr>
        <p:spPr>
          <a:xfrm>
            <a:off x="1706763" y="6338006"/>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8267701"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prstClr val="black"/>
                </a:solidFill>
                <a:effectLst/>
                <a:uLnTx/>
                <a:uFillTx/>
                <a:latin typeface="Montserrat"/>
                <a:ea typeface="+mn-ea"/>
                <a:cs typeface="+mn-cs"/>
              </a:rPr>
              <a:t>India Automotive Aftermarket </a:t>
            </a: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Sales Figures, By Value (USD Million) </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graphicFrame>
        <p:nvGraphicFramePr>
          <p:cNvPr id="5" name="Table 5">
            <a:extLst>
              <a:ext uri="{FF2B5EF4-FFF2-40B4-BE49-F238E27FC236}">
                <a16:creationId xmlns:a16="http://schemas.microsoft.com/office/drawing/2014/main" id="{D70E90DB-5957-7692-8661-011D380E3B1E}"/>
              </a:ext>
            </a:extLst>
          </p:cNvPr>
          <p:cNvGraphicFramePr>
            <a:graphicFrameLocks noGrp="1"/>
          </p:cNvGraphicFramePr>
          <p:nvPr>
            <p:extLst>
              <p:ext uri="{D42A27DB-BD31-4B8C-83A1-F6EECF244321}">
                <p14:modId xmlns:p14="http://schemas.microsoft.com/office/powerpoint/2010/main" val="3940996151"/>
              </p:ext>
            </p:extLst>
          </p:nvPr>
        </p:nvGraphicFramePr>
        <p:xfrm>
          <a:off x="1206500" y="1318790"/>
          <a:ext cx="6464300" cy="4878233"/>
        </p:xfrm>
        <a:graphic>
          <a:graphicData uri="http://schemas.openxmlformats.org/drawingml/2006/table">
            <a:tbl>
              <a:tblPr firstRow="1" bandRow="1">
                <a:tableStyleId>{93296810-A885-4BE3-A3E7-6D5BEEA58F35}</a:tableStyleId>
              </a:tblPr>
              <a:tblGrid>
                <a:gridCol w="4023633">
                  <a:extLst>
                    <a:ext uri="{9D8B030D-6E8A-4147-A177-3AD203B41FA5}">
                      <a16:colId xmlns:a16="http://schemas.microsoft.com/office/drawing/2014/main" val="139974957"/>
                    </a:ext>
                  </a:extLst>
                </a:gridCol>
                <a:gridCol w="2440667">
                  <a:extLst>
                    <a:ext uri="{9D8B030D-6E8A-4147-A177-3AD203B41FA5}">
                      <a16:colId xmlns:a16="http://schemas.microsoft.com/office/drawing/2014/main" val="2405702904"/>
                    </a:ext>
                  </a:extLst>
                </a:gridCol>
              </a:tblGrid>
              <a:tr h="447088">
                <a:tc>
                  <a:txBody>
                    <a:bodyPr/>
                    <a:lstStyle/>
                    <a:p>
                      <a:pPr algn="ctr"/>
                      <a:r>
                        <a:rPr lang="en-IN" sz="1200" dirty="0">
                          <a:latin typeface="Verdana" panose="020B0604030504040204" pitchFamily="34" charset="0"/>
                          <a:ea typeface="Verdana" panose="020B0604030504040204" pitchFamily="34" charset="0"/>
                        </a:rPr>
                        <a:t>Company</a:t>
                      </a:r>
                    </a:p>
                  </a:txBody>
                  <a:tcPr anchor="ctr"/>
                </a:tc>
                <a:tc>
                  <a:txBody>
                    <a:bodyPr/>
                    <a:lstStyle/>
                    <a:p>
                      <a:pPr algn="ctr"/>
                      <a:r>
                        <a:rPr lang="en-IN" sz="1200" dirty="0">
                          <a:latin typeface="Verdana" panose="020B0604030504040204" pitchFamily="34" charset="0"/>
                          <a:ea typeface="Verdana" panose="020B0604030504040204" pitchFamily="34" charset="0"/>
                        </a:rPr>
                        <a:t>Sales (USD Million)</a:t>
                      </a:r>
                    </a:p>
                  </a:txBody>
                  <a:tcPr anchor="ctr"/>
                </a:tc>
                <a:extLst>
                  <a:ext uri="{0D108BD9-81ED-4DB2-BD59-A6C34878D82A}">
                    <a16:rowId xmlns:a16="http://schemas.microsoft.com/office/drawing/2014/main" val="3061774203"/>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Madras Rubber Factory limited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769.05</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2806021828"/>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Apollo Tyres Limited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540.80</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1536243072"/>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Motherson Sumi Systems Ltd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217.35</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2334475938"/>
                  </a:ext>
                </a:extLst>
              </a:tr>
              <a:tr h="407353">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Exide Industries Limited</a:t>
                      </a: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200.47</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1556563257"/>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Minda Industries Ltd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111.51</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1925330826"/>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Varroc Engineering </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67.06</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350859250"/>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Endurance Technologies Ltd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56.86</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300134508"/>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Lumax Industries Limited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28.37</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2821455928"/>
                  </a:ext>
                </a:extLst>
              </a:tr>
              <a:tr h="447088">
                <a:tc>
                  <a:txBody>
                    <a:bodyPr/>
                    <a:lstStyle/>
                    <a:p>
                      <a:pPr algn="ctr" fontAlgn="b"/>
                      <a:r>
                        <a:rPr lang="en-IN" sz="1100" b="0" u="none" strike="noStrike">
                          <a:solidFill>
                            <a:srgbClr val="000000"/>
                          </a:solidFill>
                          <a:effectLst/>
                          <a:latin typeface="Verdana" panose="020B0604030504040204" pitchFamily="34" charset="0"/>
                          <a:ea typeface="Verdana" panose="020B0604030504040204" pitchFamily="34" charset="0"/>
                        </a:rPr>
                        <a:t>Munjal Showa Ltd</a:t>
                      </a:r>
                      <a:endParaRPr lang="en-IN" sz="1100" b="0" i="0" u="none" strike="noStrike">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27.19</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1694789988"/>
                  </a:ext>
                </a:extLst>
              </a:tr>
              <a:tr h="447088">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Automotive Axles Ltd</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tc>
                  <a:txBody>
                    <a:bodyPr/>
                    <a:lstStyle/>
                    <a:p>
                      <a:pPr algn="ctr" fontAlgn="b"/>
                      <a:r>
                        <a:rPr lang="en-IN" sz="1100" b="0" u="none" strike="noStrike" dirty="0">
                          <a:solidFill>
                            <a:srgbClr val="000000"/>
                          </a:solidFill>
                          <a:effectLst/>
                          <a:latin typeface="Verdana" panose="020B0604030504040204" pitchFamily="34" charset="0"/>
                          <a:ea typeface="Verdana" panose="020B0604030504040204" pitchFamily="34" charset="0"/>
                        </a:rPr>
                        <a:t>20.12</a:t>
                      </a:r>
                      <a:endParaRPr lang="en-IN" sz="1100" b="0" i="0" u="none" strike="noStrike" dirty="0">
                        <a:solidFill>
                          <a:srgbClr val="000000"/>
                        </a:solidFill>
                        <a:effectLst/>
                        <a:latin typeface="Verdana" panose="020B0604030504040204" pitchFamily="34" charset="0"/>
                        <a:ea typeface="Verdana" panose="020B0604030504040204" pitchFamily="34" charset="0"/>
                      </a:endParaRPr>
                    </a:p>
                  </a:txBody>
                  <a:tcPr marL="6350" marR="6350" marT="6350" marB="0" anchor="ctr"/>
                </a:tc>
                <a:extLst>
                  <a:ext uri="{0D108BD9-81ED-4DB2-BD59-A6C34878D82A}">
                    <a16:rowId xmlns:a16="http://schemas.microsoft.com/office/drawing/2014/main" val="992015072"/>
                  </a:ext>
                </a:extLst>
              </a:tr>
            </a:tbl>
          </a:graphicData>
        </a:graphic>
      </p:graphicFrame>
    </p:spTree>
    <p:extLst>
      <p:ext uri="{BB962C8B-B14F-4D97-AF65-F5344CB8AC3E}">
        <p14:creationId xmlns:p14="http://schemas.microsoft.com/office/powerpoint/2010/main" val="176426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97AD10-D402-40F0-A472-330A8410C1FD}"/>
              </a:ext>
            </a:extLst>
          </p:cNvPr>
          <p:cNvSpPr txBox="1"/>
          <p:nvPr/>
        </p:nvSpPr>
        <p:spPr>
          <a:xfrm>
            <a:off x="155610" y="851638"/>
            <a:ext cx="8102048" cy="263214"/>
          </a:xfrm>
          <a:prstGeom prst="rect">
            <a:avLst/>
          </a:prstGeom>
        </p:spPr>
        <p:txBody>
          <a:bodyPr wrap="square">
            <a:spAutoFit/>
          </a:bodyPr>
          <a:lstStyle>
            <a:defPPr>
              <a:defRPr lang="en-US"/>
            </a:defPPr>
            <a:lvl1pPr algn="just">
              <a:lnSpc>
                <a:spcPts val="1500"/>
              </a:lnSpc>
              <a:tabLst>
                <a:tab pos="1714500" algn="l"/>
              </a:tabLst>
              <a:defRPr sz="1000" b="1">
                <a:solidFill>
                  <a:prstClr val="black"/>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just" defTabSz="457200" rtl="0" eaLnBrk="1" fontAlgn="auto" latinLnBrk="0" hangingPunct="1">
              <a:lnSpc>
                <a:spcPts val="1500"/>
              </a:lnSpc>
              <a:spcBef>
                <a:spcPts val="0"/>
              </a:spcBef>
              <a:spcAft>
                <a:spcPts val="0"/>
              </a:spcAft>
              <a:buClrTx/>
              <a:buSzTx/>
              <a:buFontTx/>
              <a:buNone/>
              <a:tabLst>
                <a:tab pos="1714500" algn="l"/>
              </a:tabLst>
              <a:defRPr/>
            </a:pPr>
            <a:r>
              <a:rPr kumimoji="0" lang="en-US" sz="10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India Automotive Aftermarket Sales Figures of Top International Companies, By Value, FY2022</a:t>
            </a:r>
          </a:p>
        </p:txBody>
      </p:sp>
      <p:sp>
        <p:nvSpPr>
          <p:cNvPr id="11" name="TextBox 10">
            <a:extLst>
              <a:ext uri="{FF2B5EF4-FFF2-40B4-BE49-F238E27FC236}">
                <a16:creationId xmlns:a16="http://schemas.microsoft.com/office/drawing/2014/main" id="{26BF734C-71B3-44ED-86BB-E8F178309F4F}"/>
              </a:ext>
            </a:extLst>
          </p:cNvPr>
          <p:cNvSpPr txBox="1"/>
          <p:nvPr/>
        </p:nvSpPr>
        <p:spPr>
          <a:xfrm>
            <a:off x="1706763" y="6338006"/>
            <a:ext cx="7352748" cy="20005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700" b="0" i="1" u="none" strike="noStrike" kern="120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Verdana" panose="020B0604030504040204" pitchFamily="34" charset="0"/>
              </a:rPr>
              <a:t>Source: TechSci Research</a:t>
            </a:r>
          </a:p>
        </p:txBody>
      </p:sp>
      <p:sp>
        <p:nvSpPr>
          <p:cNvPr id="7" name="Text Placeholder 3">
            <a:extLst>
              <a:ext uri="{FF2B5EF4-FFF2-40B4-BE49-F238E27FC236}">
                <a16:creationId xmlns:a16="http://schemas.microsoft.com/office/drawing/2014/main" id="{38C6C499-F88E-4C24-9BB0-D2D5312CEA1A}"/>
              </a:ext>
            </a:extLst>
          </p:cNvPr>
          <p:cNvSpPr txBox="1">
            <a:spLocks/>
          </p:cNvSpPr>
          <p:nvPr/>
        </p:nvSpPr>
        <p:spPr>
          <a:xfrm>
            <a:off x="155610" y="127934"/>
            <a:ext cx="7254840" cy="51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prstClr val="black"/>
                </a:solidFill>
                <a:effectLst/>
                <a:uLnTx/>
                <a:uFillTx/>
                <a:latin typeface="Montserrat"/>
                <a:ea typeface="+mn-ea"/>
                <a:cs typeface="+mn-cs"/>
              </a:rPr>
              <a:t>India Automotive Aftermarket </a:t>
            </a:r>
            <a:r>
              <a:rPr kumimoji="0" lang="en-US" sz="1400"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Sales Figures, By Value (USD Million)   </a:t>
            </a:r>
            <a:endParaRPr kumimoji="0" lang="en-IN" sz="1400" b="1" i="0" u="none" strike="noStrike" kern="1200" cap="none" spc="0" normalizeH="0" baseline="0" noProof="0" dirty="0">
              <a:ln>
                <a:noFill/>
              </a:ln>
              <a:solidFill>
                <a:prstClr val="black"/>
              </a:solidFill>
              <a:effectLst/>
              <a:uLnTx/>
              <a:uFillTx/>
              <a:latin typeface="Montserrat"/>
              <a:ea typeface="+mn-ea"/>
              <a:cs typeface="+mn-cs"/>
            </a:endParaRPr>
          </a:p>
        </p:txBody>
      </p:sp>
      <p:graphicFrame>
        <p:nvGraphicFramePr>
          <p:cNvPr id="5" name="Table 5">
            <a:extLst>
              <a:ext uri="{FF2B5EF4-FFF2-40B4-BE49-F238E27FC236}">
                <a16:creationId xmlns:a16="http://schemas.microsoft.com/office/drawing/2014/main" id="{D70E90DB-5957-7692-8661-011D380E3B1E}"/>
              </a:ext>
            </a:extLst>
          </p:cNvPr>
          <p:cNvGraphicFramePr>
            <a:graphicFrameLocks noGrp="1"/>
          </p:cNvGraphicFramePr>
          <p:nvPr>
            <p:extLst>
              <p:ext uri="{D42A27DB-BD31-4B8C-83A1-F6EECF244321}">
                <p14:modId xmlns:p14="http://schemas.microsoft.com/office/powerpoint/2010/main" val="3988427537"/>
              </p:ext>
            </p:extLst>
          </p:nvPr>
        </p:nvGraphicFramePr>
        <p:xfrm>
          <a:off x="1206500" y="1318790"/>
          <a:ext cx="6464300" cy="4878233"/>
        </p:xfrm>
        <a:graphic>
          <a:graphicData uri="http://schemas.openxmlformats.org/drawingml/2006/table">
            <a:tbl>
              <a:tblPr firstRow="1" bandRow="1">
                <a:tableStyleId>{93296810-A885-4BE3-A3E7-6D5BEEA58F35}</a:tableStyleId>
              </a:tblPr>
              <a:tblGrid>
                <a:gridCol w="4023633">
                  <a:extLst>
                    <a:ext uri="{9D8B030D-6E8A-4147-A177-3AD203B41FA5}">
                      <a16:colId xmlns:a16="http://schemas.microsoft.com/office/drawing/2014/main" val="139974957"/>
                    </a:ext>
                  </a:extLst>
                </a:gridCol>
                <a:gridCol w="2440667">
                  <a:extLst>
                    <a:ext uri="{9D8B030D-6E8A-4147-A177-3AD203B41FA5}">
                      <a16:colId xmlns:a16="http://schemas.microsoft.com/office/drawing/2014/main" val="2405702904"/>
                    </a:ext>
                  </a:extLst>
                </a:gridCol>
              </a:tblGrid>
              <a:tr h="447088">
                <a:tc>
                  <a:txBody>
                    <a:bodyPr/>
                    <a:lstStyle/>
                    <a:p>
                      <a:pPr algn="ctr"/>
                      <a:r>
                        <a:rPr lang="en-IN" sz="1200" b="1" dirty="0">
                          <a:latin typeface="Verdana" panose="020B0604030504040204" pitchFamily="34" charset="0"/>
                          <a:ea typeface="Verdana" panose="020B0604030504040204" pitchFamily="34" charset="0"/>
                        </a:rPr>
                        <a:t>Company</a:t>
                      </a:r>
                    </a:p>
                  </a:txBody>
                  <a:tcPr anchor="ctr"/>
                </a:tc>
                <a:tc>
                  <a:txBody>
                    <a:bodyPr/>
                    <a:lstStyle/>
                    <a:p>
                      <a:pPr algn="ctr"/>
                      <a:r>
                        <a:rPr lang="en-IN" sz="1200" b="1" dirty="0">
                          <a:latin typeface="Verdana" panose="020B0604030504040204" pitchFamily="34" charset="0"/>
                          <a:ea typeface="Verdana" panose="020B0604030504040204" pitchFamily="34" charset="0"/>
                        </a:rPr>
                        <a:t>Sales (USD Million)</a:t>
                      </a:r>
                    </a:p>
                  </a:txBody>
                  <a:tcPr anchor="ctr"/>
                </a:tc>
                <a:extLst>
                  <a:ext uri="{0D108BD9-81ED-4DB2-BD59-A6C34878D82A}">
                    <a16:rowId xmlns:a16="http://schemas.microsoft.com/office/drawing/2014/main" val="3061774203"/>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Continental AG</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280.89</a:t>
                      </a:r>
                    </a:p>
                  </a:txBody>
                  <a:tcPr marL="6350" marR="6350" marT="6350" marB="0" anchor="ctr"/>
                </a:tc>
                <a:extLst>
                  <a:ext uri="{0D108BD9-81ED-4DB2-BD59-A6C34878D82A}">
                    <a16:rowId xmlns:a16="http://schemas.microsoft.com/office/drawing/2014/main" val="2806021828"/>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Castrol Limited</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254.66</a:t>
                      </a:r>
                    </a:p>
                  </a:txBody>
                  <a:tcPr marL="6350" marR="6350" marT="6350" marB="0" anchor="ctr"/>
                </a:tc>
                <a:extLst>
                  <a:ext uri="{0D108BD9-81ED-4DB2-BD59-A6C34878D82A}">
                    <a16:rowId xmlns:a16="http://schemas.microsoft.com/office/drawing/2014/main" val="1536243072"/>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Robert Bosch GmbH</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192.21</a:t>
                      </a:r>
                    </a:p>
                  </a:txBody>
                  <a:tcPr marL="6350" marR="6350" marT="6350" marB="0" anchor="ctr"/>
                </a:tc>
                <a:extLst>
                  <a:ext uri="{0D108BD9-81ED-4DB2-BD59-A6C34878D82A}">
                    <a16:rowId xmlns:a16="http://schemas.microsoft.com/office/drawing/2014/main" val="2334475938"/>
                  </a:ext>
                </a:extLst>
              </a:tr>
              <a:tr h="407353">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ZF Friedrichshafen AG</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110.55</a:t>
                      </a:r>
                    </a:p>
                  </a:txBody>
                  <a:tcPr marL="6350" marR="6350" marT="6350" marB="0" anchor="ctr"/>
                </a:tc>
                <a:extLst>
                  <a:ext uri="{0D108BD9-81ED-4DB2-BD59-A6C34878D82A}">
                    <a16:rowId xmlns:a16="http://schemas.microsoft.com/office/drawing/2014/main" val="1556563257"/>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Magneti Marelli S.p.A.</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97.00</a:t>
                      </a:r>
                    </a:p>
                  </a:txBody>
                  <a:tcPr marL="6350" marR="6350" marT="6350" marB="0" anchor="ctr"/>
                </a:tc>
                <a:extLst>
                  <a:ext uri="{0D108BD9-81ED-4DB2-BD59-A6C34878D82A}">
                    <a16:rowId xmlns:a16="http://schemas.microsoft.com/office/drawing/2014/main" val="1925330826"/>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DENSO Corporation</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42.30</a:t>
                      </a:r>
                    </a:p>
                  </a:txBody>
                  <a:tcPr marL="6350" marR="6350" marT="6350" marB="0" anchor="ctr"/>
                </a:tc>
                <a:extLst>
                  <a:ext uri="{0D108BD9-81ED-4DB2-BD59-A6C34878D82A}">
                    <a16:rowId xmlns:a16="http://schemas.microsoft.com/office/drawing/2014/main" val="350859250"/>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Bridgestone Corporation</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37.19</a:t>
                      </a:r>
                    </a:p>
                  </a:txBody>
                  <a:tcPr marL="6350" marR="6350" marT="6350" marB="0" anchor="ctr"/>
                </a:tc>
                <a:extLst>
                  <a:ext uri="{0D108BD9-81ED-4DB2-BD59-A6C34878D82A}">
                    <a16:rowId xmlns:a16="http://schemas.microsoft.com/office/drawing/2014/main" val="300134508"/>
                  </a:ext>
                </a:extLst>
              </a:tr>
              <a:tr h="447088">
                <a:tc>
                  <a:txBody>
                    <a:bodyPr/>
                    <a:lstStyle/>
                    <a:p>
                      <a:pPr algn="ctr" fontAlgn="b"/>
                      <a:r>
                        <a:rPr lang="en-US" sz="1200" b="0" i="0" u="none" strike="noStrike" dirty="0">
                          <a:solidFill>
                            <a:srgbClr val="000000"/>
                          </a:solidFill>
                          <a:effectLst/>
                          <a:latin typeface="Verdana" panose="020B0604030504040204" pitchFamily="34" charset="0"/>
                          <a:ea typeface="Verdana" panose="020B0604030504040204" pitchFamily="34" charset="0"/>
                        </a:rPr>
                        <a:t>Goodyear Tire and Rubber Company</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28.95</a:t>
                      </a:r>
                    </a:p>
                  </a:txBody>
                  <a:tcPr marL="6350" marR="6350" marT="6350" marB="0" anchor="ctr"/>
                </a:tc>
                <a:extLst>
                  <a:ext uri="{0D108BD9-81ED-4DB2-BD59-A6C34878D82A}">
                    <a16:rowId xmlns:a16="http://schemas.microsoft.com/office/drawing/2014/main" val="2821455928"/>
                  </a:ext>
                </a:extLst>
              </a:tr>
              <a:tr h="447088">
                <a:tc>
                  <a:txBody>
                    <a:bodyPr/>
                    <a:lstStyle/>
                    <a:p>
                      <a:pPr algn="ctr" fontAlgn="b"/>
                      <a:r>
                        <a:rPr lang="en-IN" sz="1200" b="0" i="0" u="none" strike="noStrike" dirty="0" err="1">
                          <a:solidFill>
                            <a:srgbClr val="000000"/>
                          </a:solidFill>
                          <a:effectLst/>
                          <a:latin typeface="Verdana" panose="020B0604030504040204" pitchFamily="34" charset="0"/>
                          <a:ea typeface="Verdana" panose="020B0604030504040204" pitchFamily="34" charset="0"/>
                        </a:rPr>
                        <a:t>Valeo</a:t>
                      </a:r>
                      <a:r>
                        <a:rPr lang="en-IN" sz="1200" b="0" i="0" u="none" strike="noStrike" dirty="0">
                          <a:solidFill>
                            <a:srgbClr val="000000"/>
                          </a:solidFill>
                          <a:effectLst/>
                          <a:latin typeface="Verdana" panose="020B0604030504040204" pitchFamily="34" charset="0"/>
                          <a:ea typeface="Verdana" panose="020B0604030504040204" pitchFamily="34" charset="0"/>
                        </a:rPr>
                        <a:t> S.A.</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27.35</a:t>
                      </a:r>
                    </a:p>
                  </a:txBody>
                  <a:tcPr marL="6350" marR="6350" marT="6350" marB="0" anchor="ctr"/>
                </a:tc>
                <a:extLst>
                  <a:ext uri="{0D108BD9-81ED-4DB2-BD59-A6C34878D82A}">
                    <a16:rowId xmlns:a16="http://schemas.microsoft.com/office/drawing/2014/main" val="1694789988"/>
                  </a:ext>
                </a:extLst>
              </a:tr>
              <a:tr h="447088">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Hella </a:t>
                      </a:r>
                      <a:r>
                        <a:rPr lang="en-IN" sz="1200" b="0" i="0" u="none" strike="noStrike" dirty="0" err="1">
                          <a:solidFill>
                            <a:srgbClr val="000000"/>
                          </a:solidFill>
                          <a:effectLst/>
                          <a:latin typeface="Verdana" panose="020B0604030504040204" pitchFamily="34" charset="0"/>
                          <a:ea typeface="Verdana" panose="020B0604030504040204" pitchFamily="34" charset="0"/>
                        </a:rPr>
                        <a:t>KGaA</a:t>
                      </a:r>
                      <a:r>
                        <a:rPr lang="en-IN" sz="1200" b="0" i="0" u="none" strike="noStrike" dirty="0">
                          <a:solidFill>
                            <a:srgbClr val="000000"/>
                          </a:solidFill>
                          <a:effectLst/>
                          <a:latin typeface="Verdana" panose="020B0604030504040204" pitchFamily="34" charset="0"/>
                          <a:ea typeface="Verdana" panose="020B0604030504040204" pitchFamily="34" charset="0"/>
                        </a:rPr>
                        <a:t> </a:t>
                      </a:r>
                      <a:r>
                        <a:rPr lang="en-IN" sz="1200" b="0" i="0" u="none" strike="noStrike" dirty="0" err="1">
                          <a:solidFill>
                            <a:srgbClr val="000000"/>
                          </a:solidFill>
                          <a:effectLst/>
                          <a:latin typeface="Verdana" panose="020B0604030504040204" pitchFamily="34" charset="0"/>
                          <a:ea typeface="Verdana" panose="020B0604030504040204" pitchFamily="34" charset="0"/>
                        </a:rPr>
                        <a:t>Hueck</a:t>
                      </a:r>
                      <a:r>
                        <a:rPr lang="en-IN" sz="1200" b="0" i="0" u="none" strike="noStrike" dirty="0">
                          <a:solidFill>
                            <a:srgbClr val="000000"/>
                          </a:solidFill>
                          <a:effectLst/>
                          <a:latin typeface="Verdana" panose="020B0604030504040204" pitchFamily="34" charset="0"/>
                          <a:ea typeface="Verdana" panose="020B0604030504040204" pitchFamily="34" charset="0"/>
                        </a:rPr>
                        <a:t> &amp; Co.</a:t>
                      </a:r>
                    </a:p>
                  </a:txBody>
                  <a:tcPr marL="6350" marR="6350" marT="6350" marB="0" anchor="ctr"/>
                </a:tc>
                <a:tc>
                  <a:txBody>
                    <a:bodyPr/>
                    <a:lstStyle/>
                    <a:p>
                      <a:pPr algn="ctr" fontAlgn="b"/>
                      <a:r>
                        <a:rPr lang="en-IN" sz="1200" b="0" i="0" u="none" strike="noStrike" dirty="0">
                          <a:solidFill>
                            <a:srgbClr val="000000"/>
                          </a:solidFill>
                          <a:effectLst/>
                          <a:latin typeface="Verdana" panose="020B0604030504040204" pitchFamily="34" charset="0"/>
                          <a:ea typeface="Verdana" panose="020B0604030504040204" pitchFamily="34" charset="0"/>
                        </a:rPr>
                        <a:t>13.72</a:t>
                      </a:r>
                    </a:p>
                  </a:txBody>
                  <a:tcPr marL="6350" marR="6350" marT="6350" marB="0" anchor="ctr"/>
                </a:tc>
                <a:extLst>
                  <a:ext uri="{0D108BD9-81ED-4DB2-BD59-A6C34878D82A}">
                    <a16:rowId xmlns:a16="http://schemas.microsoft.com/office/drawing/2014/main" val="992015072"/>
                  </a:ext>
                </a:extLst>
              </a:tr>
            </a:tbl>
          </a:graphicData>
        </a:graphic>
      </p:graphicFrame>
    </p:spTree>
    <p:extLst>
      <p:ext uri="{BB962C8B-B14F-4D97-AF65-F5344CB8AC3E}">
        <p14:creationId xmlns:p14="http://schemas.microsoft.com/office/powerpoint/2010/main" val="2310638929"/>
      </p:ext>
    </p:extLst>
  </p:cSld>
  <p:clrMapOvr>
    <a:masterClrMapping/>
  </p:clrMapOvr>
</p:sld>
</file>

<file path=ppt/theme/theme1.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4334</TotalTime>
  <Words>2452</Words>
  <Application>Microsoft Office PowerPoint</Application>
  <PresentationFormat>On-screen Show (4:3)</PresentationFormat>
  <Paragraphs>203</Paragraphs>
  <Slides>17</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Aharoni</vt:lpstr>
      <vt:lpstr>Arial</vt:lpstr>
      <vt:lpstr>Calibri</vt:lpstr>
      <vt:lpstr>Calibri Light</vt:lpstr>
      <vt:lpstr>Cambria</vt:lpstr>
      <vt:lpstr>Montserrat</vt:lpstr>
      <vt:lpstr>Open Sans</vt:lpstr>
      <vt:lpstr>Verdana</vt:lpstr>
      <vt:lpstr>Wingdings</vt:lpstr>
      <vt:lpstr>7_Office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Kumar. Singh</dc:creator>
  <cp:lastModifiedBy>Ankit Kumar. Singh</cp:lastModifiedBy>
  <cp:revision>34</cp:revision>
  <dcterms:created xsi:type="dcterms:W3CDTF">2022-11-15T04:28:52Z</dcterms:created>
  <dcterms:modified xsi:type="dcterms:W3CDTF">2022-11-23T11:16:12Z</dcterms:modified>
</cp:coreProperties>
</file>